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ebb578c6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ebb578c6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8588cd5aab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8588cd5aab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8588cd5aa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8588cd5aa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1e28e3dd4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1e28e3dd4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09cbedd20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09cbedd2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09cbedd20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09cbedd20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09cbedd20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09cbedd20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09cbedd20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09cbedd20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09cbedd20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09cbedd20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8.png"/><Relationship Id="rId5" Type="http://schemas.openxmlformats.org/officeDocument/2006/relationships/image" Target="../media/image14.png"/><Relationship Id="rId6" Type="http://schemas.openxmlformats.org/officeDocument/2006/relationships/image" Target="../media/image5.png"/><Relationship Id="rId7" Type="http://schemas.openxmlformats.org/officeDocument/2006/relationships/image" Target="../media/image2.png"/><Relationship Id="rId8" Type="http://schemas.openxmlformats.org/officeDocument/2006/relationships/image" Target="../media/image1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8.png"/><Relationship Id="rId5" Type="http://schemas.openxmlformats.org/officeDocument/2006/relationships/image" Target="../media/image14.png"/><Relationship Id="rId6" Type="http://schemas.openxmlformats.org/officeDocument/2006/relationships/image" Target="../media/image5.png"/><Relationship Id="rId7" Type="http://schemas.openxmlformats.org/officeDocument/2006/relationships/image" Target="../media/image2.png"/><Relationship Id="rId8"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OBJECT_2">
    <p:spTree>
      <p:nvGrpSpPr>
        <p:cNvPr id="50" name="Shape 50"/>
        <p:cNvGrpSpPr/>
        <p:nvPr/>
      </p:nvGrpSpPr>
      <p:grpSpPr>
        <a:xfrm>
          <a:off x="0" y="0"/>
          <a:ext cx="0" cy="0"/>
          <a:chOff x="0" y="0"/>
          <a:chExt cx="0" cy="0"/>
        </a:xfrm>
      </p:grpSpPr>
      <p:sp>
        <p:nvSpPr>
          <p:cNvPr id="51" name="Google Shape;51;p13"/>
          <p:cNvSpPr txBox="1"/>
          <p:nvPr>
            <p:ph type="title"/>
          </p:nvPr>
        </p:nvSpPr>
        <p:spPr>
          <a:xfrm>
            <a:off x="181331" y="154313"/>
            <a:ext cx="7251000" cy="3879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2300"/>
              <a:buNone/>
              <a:defRPr b="1" sz="2300"/>
            </a:lvl1pPr>
            <a:lvl2pPr lvl="1" rtl="0">
              <a:spcBef>
                <a:spcPts val="0"/>
              </a:spcBef>
              <a:spcAft>
                <a:spcPts val="0"/>
              </a:spcAft>
              <a:buSzPts val="2300"/>
              <a:buNone/>
              <a:defRPr b="1" sz="2300"/>
            </a:lvl2pPr>
            <a:lvl3pPr lvl="2" rtl="0">
              <a:spcBef>
                <a:spcPts val="0"/>
              </a:spcBef>
              <a:spcAft>
                <a:spcPts val="0"/>
              </a:spcAft>
              <a:buSzPts val="2300"/>
              <a:buNone/>
              <a:defRPr b="1" sz="2300"/>
            </a:lvl3pPr>
            <a:lvl4pPr lvl="3" rtl="0">
              <a:spcBef>
                <a:spcPts val="0"/>
              </a:spcBef>
              <a:spcAft>
                <a:spcPts val="0"/>
              </a:spcAft>
              <a:buSzPts val="2300"/>
              <a:buNone/>
              <a:defRPr b="1" sz="2300"/>
            </a:lvl4pPr>
            <a:lvl5pPr lvl="4" rtl="0">
              <a:spcBef>
                <a:spcPts val="0"/>
              </a:spcBef>
              <a:spcAft>
                <a:spcPts val="0"/>
              </a:spcAft>
              <a:buSzPts val="2300"/>
              <a:buNone/>
              <a:defRPr b="1" sz="2300"/>
            </a:lvl5pPr>
            <a:lvl6pPr lvl="5" rtl="0">
              <a:spcBef>
                <a:spcPts val="0"/>
              </a:spcBef>
              <a:spcAft>
                <a:spcPts val="0"/>
              </a:spcAft>
              <a:buSzPts val="2300"/>
              <a:buNone/>
              <a:defRPr b="1" sz="2300"/>
            </a:lvl6pPr>
            <a:lvl7pPr lvl="6" rtl="0">
              <a:spcBef>
                <a:spcPts val="0"/>
              </a:spcBef>
              <a:spcAft>
                <a:spcPts val="0"/>
              </a:spcAft>
              <a:buSzPts val="2300"/>
              <a:buNone/>
              <a:defRPr b="1" sz="2300"/>
            </a:lvl7pPr>
            <a:lvl8pPr lvl="7" rtl="0">
              <a:spcBef>
                <a:spcPts val="0"/>
              </a:spcBef>
              <a:spcAft>
                <a:spcPts val="0"/>
              </a:spcAft>
              <a:buSzPts val="2300"/>
              <a:buNone/>
              <a:defRPr b="1" sz="2300"/>
            </a:lvl8pPr>
            <a:lvl9pPr lvl="8" rtl="0">
              <a:spcBef>
                <a:spcPts val="0"/>
              </a:spcBef>
              <a:spcAft>
                <a:spcPts val="0"/>
              </a:spcAft>
              <a:buSzPts val="2300"/>
              <a:buNone/>
              <a:defRPr b="1" sz="2300"/>
            </a:lvl9pPr>
          </a:lstStyle>
          <a:p/>
        </p:txBody>
      </p:sp>
      <p:sp>
        <p:nvSpPr>
          <p:cNvPr id="52" name="Google Shape;52;p13"/>
          <p:cNvSpPr txBox="1"/>
          <p:nvPr>
            <p:ph idx="1" type="body"/>
          </p:nvPr>
        </p:nvSpPr>
        <p:spPr>
          <a:xfrm>
            <a:off x="260513" y="804750"/>
            <a:ext cx="8643000" cy="38283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279559"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 name="Google Shape;55;p13"/>
          <p:cNvSpPr txBox="1"/>
          <p:nvPr>
            <p:ph idx="12" type="sldNum"/>
          </p:nvPr>
        </p:nvSpPr>
        <p:spPr>
          <a:xfrm>
            <a:off x="6840379"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id"/>
              <a:t>‹#›</a:t>
            </a:fld>
            <a:endParaRPr/>
          </a:p>
        </p:txBody>
      </p:sp>
      <p:pic>
        <p:nvPicPr>
          <p:cNvPr id="56" name="Google Shape;56;p13"/>
          <p:cNvPicPr preferRelativeResize="0"/>
          <p:nvPr/>
        </p:nvPicPr>
        <p:blipFill rotWithShape="1">
          <a:blip r:embed="rId2">
            <a:alphaModFix/>
          </a:blip>
          <a:srcRect b="0" l="0" r="0" t="0"/>
          <a:stretch/>
        </p:blipFill>
        <p:spPr>
          <a:xfrm>
            <a:off x="-1019175" y="0"/>
            <a:ext cx="457200" cy="457200"/>
          </a:xfrm>
          <a:prstGeom prst="rect">
            <a:avLst/>
          </a:prstGeom>
          <a:noFill/>
          <a:ln>
            <a:noFill/>
          </a:ln>
        </p:spPr>
      </p:pic>
      <p:pic>
        <p:nvPicPr>
          <p:cNvPr id="57" name="Google Shape;57;p13"/>
          <p:cNvPicPr preferRelativeResize="0"/>
          <p:nvPr/>
        </p:nvPicPr>
        <p:blipFill rotWithShape="1">
          <a:blip r:embed="rId3">
            <a:alphaModFix/>
          </a:blip>
          <a:srcRect b="0" l="0" r="0" t="0"/>
          <a:stretch/>
        </p:blipFill>
        <p:spPr>
          <a:xfrm>
            <a:off x="-1019175" y="542330"/>
            <a:ext cx="457200" cy="457200"/>
          </a:xfrm>
          <a:prstGeom prst="rect">
            <a:avLst/>
          </a:prstGeom>
          <a:noFill/>
          <a:ln>
            <a:noFill/>
          </a:ln>
        </p:spPr>
      </p:pic>
      <p:pic>
        <p:nvPicPr>
          <p:cNvPr id="58" name="Google Shape;58;p13"/>
          <p:cNvPicPr preferRelativeResize="0"/>
          <p:nvPr/>
        </p:nvPicPr>
        <p:blipFill rotWithShape="1">
          <a:blip r:embed="rId4">
            <a:alphaModFix/>
          </a:blip>
          <a:srcRect b="0" l="0" r="0" t="0"/>
          <a:stretch/>
        </p:blipFill>
        <p:spPr>
          <a:xfrm>
            <a:off x="-1019175" y="1103709"/>
            <a:ext cx="457200" cy="457200"/>
          </a:xfrm>
          <a:prstGeom prst="rect">
            <a:avLst/>
          </a:prstGeom>
          <a:noFill/>
          <a:ln>
            <a:noFill/>
          </a:ln>
        </p:spPr>
      </p:pic>
      <p:pic>
        <p:nvPicPr>
          <p:cNvPr id="59" name="Google Shape;59;p13"/>
          <p:cNvPicPr preferRelativeResize="0"/>
          <p:nvPr/>
        </p:nvPicPr>
        <p:blipFill rotWithShape="1">
          <a:blip r:embed="rId5">
            <a:alphaModFix/>
          </a:blip>
          <a:srcRect b="0" l="0" r="0" t="0"/>
          <a:stretch/>
        </p:blipFill>
        <p:spPr>
          <a:xfrm>
            <a:off x="-1019175" y="2217539"/>
            <a:ext cx="457200" cy="457200"/>
          </a:xfrm>
          <a:prstGeom prst="rect">
            <a:avLst/>
          </a:prstGeom>
          <a:noFill/>
          <a:ln>
            <a:noFill/>
          </a:ln>
        </p:spPr>
      </p:pic>
      <p:pic>
        <p:nvPicPr>
          <p:cNvPr id="60" name="Google Shape;60;p13"/>
          <p:cNvPicPr preferRelativeResize="0"/>
          <p:nvPr/>
        </p:nvPicPr>
        <p:blipFill rotWithShape="1">
          <a:blip r:embed="rId6">
            <a:alphaModFix/>
          </a:blip>
          <a:srcRect b="0" l="0" r="0" t="0"/>
          <a:stretch/>
        </p:blipFill>
        <p:spPr>
          <a:xfrm>
            <a:off x="-1019175" y="1656159"/>
            <a:ext cx="457200" cy="457200"/>
          </a:xfrm>
          <a:prstGeom prst="rect">
            <a:avLst/>
          </a:prstGeom>
          <a:noFill/>
          <a:ln>
            <a:noFill/>
          </a:ln>
        </p:spPr>
      </p:pic>
      <p:pic>
        <p:nvPicPr>
          <p:cNvPr id="61" name="Google Shape;61;p13"/>
          <p:cNvPicPr preferRelativeResize="0"/>
          <p:nvPr/>
        </p:nvPicPr>
        <p:blipFill rotWithShape="1">
          <a:blip r:embed="rId7">
            <a:alphaModFix/>
          </a:blip>
          <a:srcRect b="0" l="0" r="0" t="0"/>
          <a:stretch/>
        </p:blipFill>
        <p:spPr>
          <a:xfrm>
            <a:off x="-1019175" y="2778918"/>
            <a:ext cx="457200" cy="457200"/>
          </a:xfrm>
          <a:prstGeom prst="rect">
            <a:avLst/>
          </a:prstGeom>
          <a:noFill/>
          <a:ln>
            <a:noFill/>
          </a:ln>
        </p:spPr>
      </p:pic>
      <p:pic>
        <p:nvPicPr>
          <p:cNvPr id="62" name="Google Shape;62;p13"/>
          <p:cNvPicPr preferRelativeResize="0"/>
          <p:nvPr/>
        </p:nvPicPr>
        <p:blipFill rotWithShape="1">
          <a:blip r:embed="rId8">
            <a:alphaModFix/>
          </a:blip>
          <a:srcRect b="0" l="0" r="0" t="0"/>
          <a:stretch/>
        </p:blipFill>
        <p:spPr>
          <a:xfrm>
            <a:off x="7527608" y="154305"/>
            <a:ext cx="1375411" cy="295275"/>
          </a:xfrm>
          <a:prstGeom prst="rect">
            <a:avLst/>
          </a:prstGeom>
          <a:noFill/>
          <a:ln>
            <a:noFill/>
          </a:ln>
        </p:spPr>
      </p:pic>
      <p:sp>
        <p:nvSpPr>
          <p:cNvPr id="63" name="Google Shape;63;p13"/>
          <p:cNvSpPr/>
          <p:nvPr/>
        </p:nvSpPr>
        <p:spPr>
          <a:xfrm flipH="1" rot="10800000">
            <a:off x="249082" y="612829"/>
            <a:ext cx="8645700" cy="70800"/>
          </a:xfrm>
          <a:prstGeom prst="rect">
            <a:avLst/>
          </a:prstGeom>
          <a:gradFill>
            <a:gsLst>
              <a:gs pos="0">
                <a:srgbClr val="FFAC04"/>
              </a:gs>
              <a:gs pos="100000">
                <a:schemeClr val="lt1"/>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64" name="Google Shape;64;p13"/>
          <p:cNvPicPr preferRelativeResize="0"/>
          <p:nvPr/>
        </p:nvPicPr>
        <p:blipFill rotWithShape="1">
          <a:blip r:embed="rId9">
            <a:alphaModFix/>
          </a:blip>
          <a:srcRect b="0" l="0" r="0" t="0"/>
          <a:stretch/>
        </p:blipFill>
        <p:spPr>
          <a:xfrm flipH="1">
            <a:off x="3903346" y="0"/>
            <a:ext cx="5240654" cy="51435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OBJECT_1">
    <p:spTree>
      <p:nvGrpSpPr>
        <p:cNvPr id="65" name="Shape 65"/>
        <p:cNvGrpSpPr/>
        <p:nvPr/>
      </p:nvGrpSpPr>
      <p:grpSpPr>
        <a:xfrm>
          <a:off x="0" y="0"/>
          <a:ext cx="0" cy="0"/>
          <a:chOff x="0" y="0"/>
          <a:chExt cx="0" cy="0"/>
        </a:xfrm>
      </p:grpSpPr>
      <p:sp>
        <p:nvSpPr>
          <p:cNvPr id="66" name="Google Shape;66;p14"/>
          <p:cNvSpPr txBox="1"/>
          <p:nvPr>
            <p:ph type="title"/>
          </p:nvPr>
        </p:nvSpPr>
        <p:spPr>
          <a:xfrm>
            <a:off x="181331" y="154313"/>
            <a:ext cx="7251000" cy="3879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2300"/>
              <a:buNone/>
              <a:defRPr b="1" sz="2300"/>
            </a:lvl1pPr>
            <a:lvl2pPr lvl="1" rtl="0">
              <a:spcBef>
                <a:spcPts val="0"/>
              </a:spcBef>
              <a:spcAft>
                <a:spcPts val="0"/>
              </a:spcAft>
              <a:buSzPts val="2300"/>
              <a:buNone/>
              <a:defRPr b="1" sz="2300"/>
            </a:lvl2pPr>
            <a:lvl3pPr lvl="2" rtl="0">
              <a:spcBef>
                <a:spcPts val="0"/>
              </a:spcBef>
              <a:spcAft>
                <a:spcPts val="0"/>
              </a:spcAft>
              <a:buSzPts val="2300"/>
              <a:buNone/>
              <a:defRPr b="1" sz="2300"/>
            </a:lvl3pPr>
            <a:lvl4pPr lvl="3" rtl="0">
              <a:spcBef>
                <a:spcPts val="0"/>
              </a:spcBef>
              <a:spcAft>
                <a:spcPts val="0"/>
              </a:spcAft>
              <a:buSzPts val="2300"/>
              <a:buNone/>
              <a:defRPr b="1" sz="2300"/>
            </a:lvl4pPr>
            <a:lvl5pPr lvl="4" rtl="0">
              <a:spcBef>
                <a:spcPts val="0"/>
              </a:spcBef>
              <a:spcAft>
                <a:spcPts val="0"/>
              </a:spcAft>
              <a:buSzPts val="2300"/>
              <a:buNone/>
              <a:defRPr b="1" sz="2300"/>
            </a:lvl5pPr>
            <a:lvl6pPr lvl="5" rtl="0">
              <a:spcBef>
                <a:spcPts val="0"/>
              </a:spcBef>
              <a:spcAft>
                <a:spcPts val="0"/>
              </a:spcAft>
              <a:buSzPts val="2300"/>
              <a:buNone/>
              <a:defRPr b="1" sz="2300"/>
            </a:lvl6pPr>
            <a:lvl7pPr lvl="6" rtl="0">
              <a:spcBef>
                <a:spcPts val="0"/>
              </a:spcBef>
              <a:spcAft>
                <a:spcPts val="0"/>
              </a:spcAft>
              <a:buSzPts val="2300"/>
              <a:buNone/>
              <a:defRPr b="1" sz="2300"/>
            </a:lvl7pPr>
            <a:lvl8pPr lvl="7" rtl="0">
              <a:spcBef>
                <a:spcPts val="0"/>
              </a:spcBef>
              <a:spcAft>
                <a:spcPts val="0"/>
              </a:spcAft>
              <a:buSzPts val="2300"/>
              <a:buNone/>
              <a:defRPr b="1" sz="2300"/>
            </a:lvl8pPr>
            <a:lvl9pPr lvl="8" rtl="0">
              <a:spcBef>
                <a:spcPts val="0"/>
              </a:spcBef>
              <a:spcAft>
                <a:spcPts val="0"/>
              </a:spcAft>
              <a:buSzPts val="2300"/>
              <a:buNone/>
              <a:defRPr b="1" sz="2300"/>
            </a:lvl9pPr>
          </a:lstStyle>
          <a:p/>
        </p:txBody>
      </p:sp>
      <p:sp>
        <p:nvSpPr>
          <p:cNvPr id="67" name="Google Shape;67;p14"/>
          <p:cNvSpPr txBox="1"/>
          <p:nvPr>
            <p:ph idx="1" type="body"/>
          </p:nvPr>
        </p:nvSpPr>
        <p:spPr>
          <a:xfrm>
            <a:off x="260513" y="804750"/>
            <a:ext cx="8643000" cy="38283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8" name="Google Shape;68;p14"/>
          <p:cNvSpPr txBox="1"/>
          <p:nvPr>
            <p:ph idx="10" type="dt"/>
          </p:nvPr>
        </p:nvSpPr>
        <p:spPr>
          <a:xfrm>
            <a:off x="279559"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9" name="Google Shape;69;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0" name="Google Shape;70;p14"/>
          <p:cNvSpPr txBox="1"/>
          <p:nvPr>
            <p:ph idx="12" type="sldNum"/>
          </p:nvPr>
        </p:nvSpPr>
        <p:spPr>
          <a:xfrm>
            <a:off x="6840379"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id"/>
              <a:t>‹#›</a:t>
            </a:fld>
            <a:endParaRPr/>
          </a:p>
        </p:txBody>
      </p:sp>
      <p:pic>
        <p:nvPicPr>
          <p:cNvPr id="71" name="Google Shape;71;p14"/>
          <p:cNvPicPr preferRelativeResize="0"/>
          <p:nvPr/>
        </p:nvPicPr>
        <p:blipFill rotWithShape="1">
          <a:blip r:embed="rId2">
            <a:alphaModFix/>
          </a:blip>
          <a:srcRect b="0" l="0" r="0" t="0"/>
          <a:stretch/>
        </p:blipFill>
        <p:spPr>
          <a:xfrm>
            <a:off x="-1019175" y="0"/>
            <a:ext cx="457200" cy="457200"/>
          </a:xfrm>
          <a:prstGeom prst="rect">
            <a:avLst/>
          </a:prstGeom>
          <a:noFill/>
          <a:ln>
            <a:noFill/>
          </a:ln>
        </p:spPr>
      </p:pic>
      <p:pic>
        <p:nvPicPr>
          <p:cNvPr id="72" name="Google Shape;72;p14"/>
          <p:cNvPicPr preferRelativeResize="0"/>
          <p:nvPr/>
        </p:nvPicPr>
        <p:blipFill rotWithShape="1">
          <a:blip r:embed="rId3">
            <a:alphaModFix/>
          </a:blip>
          <a:srcRect b="0" l="0" r="0" t="0"/>
          <a:stretch/>
        </p:blipFill>
        <p:spPr>
          <a:xfrm>
            <a:off x="-1019175" y="542330"/>
            <a:ext cx="457200" cy="457200"/>
          </a:xfrm>
          <a:prstGeom prst="rect">
            <a:avLst/>
          </a:prstGeom>
          <a:noFill/>
          <a:ln>
            <a:noFill/>
          </a:ln>
        </p:spPr>
      </p:pic>
      <p:pic>
        <p:nvPicPr>
          <p:cNvPr id="73" name="Google Shape;73;p14"/>
          <p:cNvPicPr preferRelativeResize="0"/>
          <p:nvPr/>
        </p:nvPicPr>
        <p:blipFill rotWithShape="1">
          <a:blip r:embed="rId4">
            <a:alphaModFix/>
          </a:blip>
          <a:srcRect b="0" l="0" r="0" t="0"/>
          <a:stretch/>
        </p:blipFill>
        <p:spPr>
          <a:xfrm>
            <a:off x="-1019175" y="1103709"/>
            <a:ext cx="457200" cy="457200"/>
          </a:xfrm>
          <a:prstGeom prst="rect">
            <a:avLst/>
          </a:prstGeom>
          <a:noFill/>
          <a:ln>
            <a:noFill/>
          </a:ln>
        </p:spPr>
      </p:pic>
      <p:pic>
        <p:nvPicPr>
          <p:cNvPr id="74" name="Google Shape;74;p14"/>
          <p:cNvPicPr preferRelativeResize="0"/>
          <p:nvPr/>
        </p:nvPicPr>
        <p:blipFill rotWithShape="1">
          <a:blip r:embed="rId5">
            <a:alphaModFix/>
          </a:blip>
          <a:srcRect b="0" l="0" r="0" t="0"/>
          <a:stretch/>
        </p:blipFill>
        <p:spPr>
          <a:xfrm>
            <a:off x="-1019175" y="2217539"/>
            <a:ext cx="457200" cy="457200"/>
          </a:xfrm>
          <a:prstGeom prst="rect">
            <a:avLst/>
          </a:prstGeom>
          <a:noFill/>
          <a:ln>
            <a:noFill/>
          </a:ln>
        </p:spPr>
      </p:pic>
      <p:pic>
        <p:nvPicPr>
          <p:cNvPr id="75" name="Google Shape;75;p14"/>
          <p:cNvPicPr preferRelativeResize="0"/>
          <p:nvPr/>
        </p:nvPicPr>
        <p:blipFill rotWithShape="1">
          <a:blip r:embed="rId6">
            <a:alphaModFix/>
          </a:blip>
          <a:srcRect b="0" l="0" r="0" t="0"/>
          <a:stretch/>
        </p:blipFill>
        <p:spPr>
          <a:xfrm>
            <a:off x="-1019175" y="1656159"/>
            <a:ext cx="457200" cy="457200"/>
          </a:xfrm>
          <a:prstGeom prst="rect">
            <a:avLst/>
          </a:prstGeom>
          <a:noFill/>
          <a:ln>
            <a:noFill/>
          </a:ln>
        </p:spPr>
      </p:pic>
      <p:pic>
        <p:nvPicPr>
          <p:cNvPr id="76" name="Google Shape;76;p14"/>
          <p:cNvPicPr preferRelativeResize="0"/>
          <p:nvPr/>
        </p:nvPicPr>
        <p:blipFill rotWithShape="1">
          <a:blip r:embed="rId7">
            <a:alphaModFix/>
          </a:blip>
          <a:srcRect b="0" l="0" r="0" t="0"/>
          <a:stretch/>
        </p:blipFill>
        <p:spPr>
          <a:xfrm>
            <a:off x="-1019175" y="2778918"/>
            <a:ext cx="457200" cy="457200"/>
          </a:xfrm>
          <a:prstGeom prst="rect">
            <a:avLst/>
          </a:prstGeom>
          <a:noFill/>
          <a:ln>
            <a:noFill/>
          </a:ln>
        </p:spPr>
      </p:pic>
      <p:pic>
        <p:nvPicPr>
          <p:cNvPr id="77" name="Google Shape;77;p14"/>
          <p:cNvPicPr preferRelativeResize="0"/>
          <p:nvPr/>
        </p:nvPicPr>
        <p:blipFill rotWithShape="1">
          <a:blip r:embed="rId8">
            <a:alphaModFix/>
          </a:blip>
          <a:srcRect b="0" l="0" r="0" t="0"/>
          <a:stretch/>
        </p:blipFill>
        <p:spPr>
          <a:xfrm>
            <a:off x="7527608" y="154305"/>
            <a:ext cx="1375411" cy="295275"/>
          </a:xfrm>
          <a:prstGeom prst="rect">
            <a:avLst/>
          </a:prstGeom>
          <a:noFill/>
          <a:ln>
            <a:noFill/>
          </a:ln>
        </p:spPr>
      </p:pic>
      <p:sp>
        <p:nvSpPr>
          <p:cNvPr id="78" name="Google Shape;78;p14"/>
          <p:cNvSpPr/>
          <p:nvPr/>
        </p:nvSpPr>
        <p:spPr>
          <a:xfrm flipH="1" rot="10800000">
            <a:off x="249082" y="612829"/>
            <a:ext cx="8645700" cy="70800"/>
          </a:xfrm>
          <a:prstGeom prst="rect">
            <a:avLst/>
          </a:prstGeom>
          <a:gradFill>
            <a:gsLst>
              <a:gs pos="0">
                <a:srgbClr val="FFAC04"/>
              </a:gs>
              <a:gs pos="100000">
                <a:schemeClr val="lt1"/>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79" name="Google Shape;79;p14"/>
          <p:cNvPicPr preferRelativeResize="0"/>
          <p:nvPr/>
        </p:nvPicPr>
        <p:blipFill rotWithShape="1">
          <a:blip r:embed="rId9">
            <a:alphaModFix/>
          </a:blip>
          <a:srcRect b="0" l="0" r="0" t="0"/>
          <a:stretch/>
        </p:blipFill>
        <p:spPr>
          <a:xfrm flipH="1">
            <a:off x="3903346" y="0"/>
            <a:ext cx="5240654" cy="51435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id"/>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allobank.com/promo/paylater-ajak-teman-dapat-saldo-30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5"/>
          <p:cNvSpPr txBox="1"/>
          <p:nvPr>
            <p:ph idx="1" type="body"/>
          </p:nvPr>
        </p:nvSpPr>
        <p:spPr>
          <a:xfrm>
            <a:off x="260513" y="804750"/>
            <a:ext cx="8643000" cy="3828300"/>
          </a:xfrm>
          <a:prstGeom prst="rect">
            <a:avLst/>
          </a:prstGeom>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t/>
            </a:r>
            <a:endParaRPr b="1" sz="3110">
              <a:solidFill>
                <a:srgbClr val="000000"/>
              </a:solidFill>
              <a:latin typeface="Arial"/>
              <a:ea typeface="Arial"/>
              <a:cs typeface="Arial"/>
              <a:sym typeface="Arial"/>
            </a:endParaRPr>
          </a:p>
          <a:p>
            <a:pPr indent="0" lvl="0" marL="457200" rtl="0" algn="ctr">
              <a:lnSpc>
                <a:spcPct val="115000"/>
              </a:lnSpc>
              <a:spcBef>
                <a:spcPts val="1200"/>
              </a:spcBef>
              <a:spcAft>
                <a:spcPts val="0"/>
              </a:spcAft>
              <a:buNone/>
            </a:pPr>
            <a:r>
              <a:rPr b="1" lang="id" sz="2610">
                <a:solidFill>
                  <a:srgbClr val="000000"/>
                </a:solidFill>
              </a:rPr>
              <a:t>Referral Program Allo PayLater</a:t>
            </a:r>
            <a:endParaRPr b="1" sz="2610">
              <a:solidFill>
                <a:srgbClr val="000000"/>
              </a:solidFill>
            </a:endParaRPr>
          </a:p>
          <a:p>
            <a:pPr indent="0" lvl="0" marL="457200" rtl="0" algn="ctr">
              <a:lnSpc>
                <a:spcPct val="115000"/>
              </a:lnSpc>
              <a:spcBef>
                <a:spcPts val="1200"/>
              </a:spcBef>
              <a:spcAft>
                <a:spcPts val="0"/>
              </a:spcAft>
              <a:buNone/>
            </a:pPr>
            <a:r>
              <a:rPr b="1" lang="id" sz="2610">
                <a:solidFill>
                  <a:srgbClr val="000000"/>
                </a:solidFill>
              </a:rPr>
              <a:t>30 June’25</a:t>
            </a:r>
            <a:endParaRPr b="1" sz="2610">
              <a:solidFill>
                <a:srgbClr val="000000"/>
              </a:solidFill>
            </a:endParaRPr>
          </a:p>
          <a:p>
            <a:pPr indent="0" lvl="0" marL="0" rtl="0" algn="ctr">
              <a:lnSpc>
                <a:spcPct val="100000"/>
              </a:lnSpc>
              <a:spcBef>
                <a:spcPts val="1200"/>
              </a:spcBef>
              <a:spcAft>
                <a:spcPts val="0"/>
              </a:spcAft>
              <a:buNone/>
            </a:pPr>
            <a:r>
              <a:t/>
            </a:r>
            <a:endParaRPr b="1" sz="2610">
              <a:solidFill>
                <a:srgbClr val="000000"/>
              </a:solidFill>
              <a:latin typeface="Arial"/>
              <a:ea typeface="Arial"/>
              <a:cs typeface="Arial"/>
              <a:sym typeface="Arial"/>
            </a:endParaRPr>
          </a:p>
          <a:p>
            <a:pPr indent="0" lvl="0" marL="0" rtl="0" algn="l">
              <a:spcBef>
                <a:spcPts val="1200"/>
              </a:spcBef>
              <a:spcAft>
                <a:spcPts val="120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6"/>
          <p:cNvSpPr txBox="1"/>
          <p:nvPr/>
        </p:nvSpPr>
        <p:spPr>
          <a:xfrm>
            <a:off x="289751" y="255175"/>
            <a:ext cx="5620500" cy="4056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b="1" lang="id" sz="1200">
                <a:solidFill>
                  <a:srgbClr val="1F1F1F"/>
                </a:solidFill>
                <a:highlight>
                  <a:srgbClr val="FFFFFF"/>
                </a:highlight>
              </a:rPr>
              <a:t>Program Saldo Referral</a:t>
            </a:r>
            <a:endParaRPr b="1" sz="2700">
              <a:solidFill>
                <a:srgbClr val="000000"/>
              </a:solidFill>
            </a:endParaRPr>
          </a:p>
        </p:txBody>
      </p:sp>
      <p:sp>
        <p:nvSpPr>
          <p:cNvPr id="90" name="Google Shape;90;p16"/>
          <p:cNvSpPr txBox="1"/>
          <p:nvPr/>
        </p:nvSpPr>
        <p:spPr>
          <a:xfrm>
            <a:off x="289750" y="725725"/>
            <a:ext cx="7013400" cy="4328100"/>
          </a:xfrm>
          <a:prstGeom prst="rect">
            <a:avLst/>
          </a:prstGeom>
          <a:noFill/>
          <a:ln>
            <a:noFill/>
          </a:ln>
        </p:spPr>
        <p:txBody>
          <a:bodyPr anchorCtr="0" anchor="t" bIns="45700" lIns="91425" spcFirstLastPara="1" rIns="91425" wrap="square" tIns="45700">
            <a:noAutofit/>
          </a:bodyPr>
          <a:lstStyle/>
          <a:p>
            <a:pPr indent="-177800" lvl="0" marL="228600" rtl="0" algn="l">
              <a:spcBef>
                <a:spcPts val="1000"/>
              </a:spcBef>
              <a:spcAft>
                <a:spcPts val="0"/>
              </a:spcAft>
              <a:buClr>
                <a:srgbClr val="000000"/>
              </a:buClr>
              <a:buSzPts val="1000"/>
              <a:buFont typeface="Calibri"/>
              <a:buChar char="•"/>
            </a:pPr>
            <a:r>
              <a:rPr b="1" lang="id" sz="1000">
                <a:solidFill>
                  <a:srgbClr val="000000"/>
                </a:solidFill>
                <a:latin typeface="Calibri"/>
                <a:ea typeface="Calibri"/>
                <a:cs typeface="Calibri"/>
                <a:sym typeface="Calibri"/>
              </a:rPr>
              <a:t>Start live -&gt;</a:t>
            </a:r>
            <a:r>
              <a:rPr b="1" lang="id" sz="1000">
                <a:latin typeface="Calibri"/>
                <a:ea typeface="Calibri"/>
                <a:cs typeface="Calibri"/>
                <a:sym typeface="Calibri"/>
              </a:rPr>
              <a:t>30 Juni 2025</a:t>
            </a:r>
            <a:endParaRPr b="1" sz="1000">
              <a:latin typeface="Calibri"/>
              <a:ea typeface="Calibri"/>
              <a:cs typeface="Calibri"/>
              <a:sym typeface="Calibri"/>
            </a:endParaRPr>
          </a:p>
          <a:p>
            <a:pPr indent="-177800" lvl="0" marL="228600" rtl="0" algn="l">
              <a:spcBef>
                <a:spcPts val="0"/>
              </a:spcBef>
              <a:spcAft>
                <a:spcPts val="0"/>
              </a:spcAft>
              <a:buClr>
                <a:srgbClr val="000000"/>
              </a:buClr>
              <a:buSzPts val="1000"/>
              <a:buFont typeface="Calibri"/>
              <a:buChar char="•"/>
            </a:pPr>
            <a:r>
              <a:rPr b="1" lang="id" sz="1000">
                <a:solidFill>
                  <a:srgbClr val="000000"/>
                </a:solidFill>
                <a:latin typeface="Calibri"/>
                <a:ea typeface="Calibri"/>
                <a:cs typeface="Calibri"/>
                <a:sym typeface="Calibri"/>
              </a:rPr>
              <a:t>Comunication Timeline</a:t>
            </a:r>
            <a:endParaRPr sz="1000">
              <a:latin typeface="Calibri"/>
              <a:ea typeface="Calibri"/>
              <a:cs typeface="Calibri"/>
              <a:sym typeface="Calibri"/>
            </a:endParaRPr>
          </a:p>
          <a:p>
            <a:pPr indent="-203200" lvl="1" marL="685800" rtl="0" algn="l">
              <a:spcBef>
                <a:spcPts val="500"/>
              </a:spcBef>
              <a:spcAft>
                <a:spcPts val="0"/>
              </a:spcAft>
              <a:buClr>
                <a:srgbClr val="000000"/>
              </a:buClr>
              <a:buSzPts val="1000"/>
              <a:buFont typeface="Calibri"/>
              <a:buChar char="•"/>
            </a:pPr>
            <a:r>
              <a:rPr b="1" lang="id" sz="1000">
                <a:solidFill>
                  <a:srgbClr val="000000"/>
                </a:solidFill>
                <a:latin typeface="Calibri"/>
                <a:ea typeface="Calibri"/>
                <a:cs typeface="Calibri"/>
                <a:sym typeface="Calibri"/>
              </a:rPr>
              <a:t> </a:t>
            </a:r>
            <a:r>
              <a:rPr lang="id" sz="1000">
                <a:latin typeface="Calibri"/>
                <a:ea typeface="Calibri"/>
                <a:cs typeface="Calibri"/>
                <a:sym typeface="Calibri"/>
              </a:rPr>
              <a:t>30 Juni 2025 - 1 Juli 2025  (WA Blast)</a:t>
            </a:r>
            <a:endParaRPr sz="1000">
              <a:latin typeface="Calibri"/>
              <a:ea typeface="Calibri"/>
              <a:cs typeface="Calibri"/>
              <a:sym typeface="Calibri"/>
            </a:endParaRPr>
          </a:p>
          <a:p>
            <a:pPr indent="-177800" lvl="0" marL="228600" rtl="0" algn="l">
              <a:spcBef>
                <a:spcPts val="500"/>
              </a:spcBef>
              <a:spcAft>
                <a:spcPts val="0"/>
              </a:spcAft>
              <a:buClr>
                <a:srgbClr val="000000"/>
              </a:buClr>
              <a:buSzPts val="1000"/>
              <a:buFont typeface="Calibri"/>
              <a:buChar char="•"/>
            </a:pPr>
            <a:r>
              <a:rPr b="1" lang="id" sz="1000">
                <a:latin typeface="Calibri"/>
                <a:ea typeface="Calibri"/>
                <a:cs typeface="Calibri"/>
                <a:sym typeface="Calibri"/>
              </a:rPr>
              <a:t>Mekanisme</a:t>
            </a:r>
            <a:r>
              <a:rPr b="1" lang="id" sz="1000">
                <a:solidFill>
                  <a:srgbClr val="000000"/>
                </a:solidFill>
                <a:latin typeface="Calibri"/>
                <a:ea typeface="Calibri"/>
                <a:cs typeface="Calibri"/>
                <a:sym typeface="Calibri"/>
              </a:rPr>
              <a:t> Program:</a:t>
            </a:r>
            <a:endParaRPr sz="1000">
              <a:solidFill>
                <a:srgbClr val="000000"/>
              </a:solidFill>
              <a:latin typeface="Calibri"/>
              <a:ea typeface="Calibri"/>
              <a:cs typeface="Calibri"/>
              <a:sym typeface="Calibri"/>
            </a:endParaRPr>
          </a:p>
          <a:p>
            <a:pPr indent="-177800" lvl="1" marL="685800" rtl="0" algn="just">
              <a:lnSpc>
                <a:spcPct val="150000"/>
              </a:lnSpc>
              <a:spcBef>
                <a:spcPts val="0"/>
              </a:spcBef>
              <a:spcAft>
                <a:spcPts val="0"/>
              </a:spcAft>
              <a:buClr>
                <a:srgbClr val="000000"/>
              </a:buClr>
              <a:buSzPts val="1000"/>
              <a:buFont typeface="Calibri"/>
              <a:buChar char="•"/>
            </a:pPr>
            <a:r>
              <a:rPr lang="id" sz="1000">
                <a:solidFill>
                  <a:srgbClr val="000000"/>
                </a:solidFill>
                <a:latin typeface="Calibri"/>
                <a:ea typeface="Calibri"/>
                <a:cs typeface="Calibri"/>
                <a:sym typeface="Calibri"/>
              </a:rPr>
              <a:t>Program berlaku untuk nasabah </a:t>
            </a:r>
            <a:r>
              <a:rPr lang="id" sz="1000">
                <a:latin typeface="Calibri"/>
                <a:ea typeface="Calibri"/>
                <a:cs typeface="Calibri"/>
                <a:sym typeface="Calibri"/>
              </a:rPr>
              <a:t>repayment </a:t>
            </a:r>
            <a:endParaRPr sz="1000">
              <a:latin typeface="Calibri"/>
              <a:ea typeface="Calibri"/>
              <a:cs typeface="Calibri"/>
              <a:sym typeface="Calibri"/>
            </a:endParaRPr>
          </a:p>
          <a:p>
            <a:pPr indent="-177800" lvl="1" marL="685800" rtl="0" algn="just">
              <a:lnSpc>
                <a:spcPct val="150000"/>
              </a:lnSpc>
              <a:spcBef>
                <a:spcPts val="0"/>
              </a:spcBef>
              <a:spcAft>
                <a:spcPts val="0"/>
              </a:spcAft>
              <a:buClr>
                <a:srgbClr val="000000"/>
              </a:buClr>
              <a:buSzPts val="1000"/>
              <a:buFont typeface="Calibri"/>
              <a:buChar char="•"/>
            </a:pPr>
            <a:r>
              <a:rPr lang="id" sz="1000">
                <a:latin typeface="Calibri"/>
                <a:ea typeface="Calibri"/>
                <a:cs typeface="Calibri"/>
                <a:sym typeface="Calibri"/>
              </a:rPr>
              <a:t>Nasabah Repayment yang menerima WA bisa untuk memberikan referral</a:t>
            </a:r>
            <a:endParaRPr sz="1000">
              <a:latin typeface="Calibri"/>
              <a:ea typeface="Calibri"/>
              <a:cs typeface="Calibri"/>
              <a:sym typeface="Calibri"/>
            </a:endParaRPr>
          </a:p>
          <a:p>
            <a:pPr indent="-177800" lvl="1" marL="685800" rtl="0" algn="just">
              <a:lnSpc>
                <a:spcPct val="150000"/>
              </a:lnSpc>
              <a:spcBef>
                <a:spcPts val="0"/>
              </a:spcBef>
              <a:spcAft>
                <a:spcPts val="0"/>
              </a:spcAft>
              <a:buClr>
                <a:srgbClr val="000000"/>
              </a:buClr>
              <a:buSzPts val="1000"/>
              <a:buFont typeface="Calibri"/>
              <a:buChar char="•"/>
            </a:pPr>
            <a:r>
              <a:rPr lang="id" sz="1000">
                <a:latin typeface="Calibri"/>
                <a:ea typeface="Calibri"/>
                <a:cs typeface="Calibri"/>
                <a:sym typeface="Calibri"/>
              </a:rPr>
              <a:t>Referral dalam bentuk unik kode</a:t>
            </a:r>
            <a:endParaRPr sz="1000">
              <a:latin typeface="Calibri"/>
              <a:ea typeface="Calibri"/>
              <a:cs typeface="Calibri"/>
              <a:sym typeface="Calibri"/>
            </a:endParaRPr>
          </a:p>
          <a:p>
            <a:pPr indent="-177800" lvl="1" marL="685800" rtl="0" algn="just">
              <a:lnSpc>
                <a:spcPct val="150000"/>
              </a:lnSpc>
              <a:spcBef>
                <a:spcPts val="0"/>
              </a:spcBef>
              <a:spcAft>
                <a:spcPts val="0"/>
              </a:spcAft>
              <a:buClr>
                <a:srgbClr val="000000"/>
              </a:buClr>
              <a:buSzPts val="1000"/>
              <a:buFont typeface="Calibri"/>
              <a:buChar char="•"/>
            </a:pPr>
            <a:r>
              <a:rPr lang="id" sz="1000">
                <a:latin typeface="Calibri"/>
                <a:ea typeface="Calibri"/>
                <a:cs typeface="Calibri"/>
                <a:sym typeface="Calibri"/>
              </a:rPr>
              <a:t>Nasabah yang berhasil memberikan referral dan pemberi referral berhasil untuk appy &amp; Aktivasi Allo PayLater bisa mendapatkan saldo balance</a:t>
            </a:r>
            <a:endParaRPr sz="1000">
              <a:latin typeface="Calibri"/>
              <a:ea typeface="Calibri"/>
              <a:cs typeface="Calibri"/>
              <a:sym typeface="Calibri"/>
            </a:endParaRPr>
          </a:p>
          <a:p>
            <a:pPr indent="-177800" lvl="1" marL="685800" rtl="0" algn="just">
              <a:lnSpc>
                <a:spcPct val="150000"/>
              </a:lnSpc>
              <a:spcBef>
                <a:spcPts val="0"/>
              </a:spcBef>
              <a:spcAft>
                <a:spcPts val="0"/>
              </a:spcAft>
              <a:buClr>
                <a:srgbClr val="000000"/>
              </a:buClr>
              <a:buSzPts val="1000"/>
              <a:buFont typeface="Calibri"/>
              <a:buChar char="•"/>
            </a:pPr>
            <a:r>
              <a:rPr lang="id" sz="1000">
                <a:latin typeface="Calibri"/>
                <a:ea typeface="Calibri"/>
                <a:cs typeface="Calibri"/>
                <a:sym typeface="Calibri"/>
              </a:rPr>
              <a:t>saldo akan diberikan apabila penerima referral di setujui dengan limit &gt;Rp1Jt</a:t>
            </a:r>
            <a:endParaRPr sz="1000">
              <a:latin typeface="Calibri"/>
              <a:ea typeface="Calibri"/>
              <a:cs typeface="Calibri"/>
              <a:sym typeface="Calibri"/>
            </a:endParaRPr>
          </a:p>
          <a:p>
            <a:pPr indent="-177800" lvl="1" marL="685800" rtl="0" algn="just">
              <a:lnSpc>
                <a:spcPct val="150000"/>
              </a:lnSpc>
              <a:spcBef>
                <a:spcPts val="0"/>
              </a:spcBef>
              <a:spcAft>
                <a:spcPts val="0"/>
              </a:spcAft>
              <a:buClr>
                <a:srgbClr val="000000"/>
              </a:buClr>
              <a:buSzPts val="1000"/>
              <a:buFont typeface="Calibri"/>
              <a:buChar char="•"/>
            </a:pPr>
            <a:r>
              <a:rPr lang="id" sz="1000">
                <a:latin typeface="Calibri"/>
                <a:ea typeface="Calibri"/>
                <a:cs typeface="Calibri"/>
                <a:sym typeface="Calibri"/>
              </a:rPr>
              <a:t>saldo balance akan dikirmkan </a:t>
            </a:r>
            <a:r>
              <a:rPr lang="id" sz="1000">
                <a:latin typeface="Calibri"/>
                <a:ea typeface="Calibri"/>
                <a:cs typeface="Calibri"/>
                <a:sym typeface="Calibri"/>
              </a:rPr>
              <a:t>maksimal H+14 hari kerja setelah berhasil melakukan aktivasi Allo PayLater.</a:t>
            </a:r>
            <a:endParaRPr sz="1000">
              <a:latin typeface="Calibri"/>
              <a:ea typeface="Calibri"/>
              <a:cs typeface="Calibri"/>
              <a:sym typeface="Calibri"/>
            </a:endParaRPr>
          </a:p>
          <a:p>
            <a:pPr indent="-177800" lvl="0" marL="228600" rtl="0" algn="l">
              <a:lnSpc>
                <a:spcPct val="115000"/>
              </a:lnSpc>
              <a:spcBef>
                <a:spcPts val="0"/>
              </a:spcBef>
              <a:spcAft>
                <a:spcPts val="0"/>
              </a:spcAft>
              <a:buClr>
                <a:srgbClr val="000000"/>
              </a:buClr>
              <a:buSzPts val="1000"/>
              <a:buFont typeface="Calibri"/>
              <a:buChar char="•"/>
            </a:pPr>
            <a:r>
              <a:rPr b="1" lang="id" sz="1000">
                <a:solidFill>
                  <a:srgbClr val="000000"/>
                </a:solidFill>
                <a:latin typeface="Calibri"/>
                <a:ea typeface="Calibri"/>
                <a:cs typeface="Calibri"/>
                <a:sym typeface="Calibri"/>
              </a:rPr>
              <a:t>T&amp;C </a:t>
            </a:r>
            <a:r>
              <a:rPr b="1" lang="id" sz="1000">
                <a:latin typeface="Calibri"/>
                <a:ea typeface="Calibri"/>
                <a:cs typeface="Calibri"/>
                <a:sym typeface="Calibri"/>
              </a:rPr>
              <a:t>Saldo</a:t>
            </a:r>
            <a:r>
              <a:rPr b="1" lang="id" sz="1000">
                <a:solidFill>
                  <a:srgbClr val="000000"/>
                </a:solidFill>
                <a:latin typeface="Calibri"/>
                <a:ea typeface="Calibri"/>
                <a:cs typeface="Calibri"/>
                <a:sym typeface="Calibri"/>
              </a:rPr>
              <a:t>:</a:t>
            </a:r>
            <a:endParaRPr sz="1000">
              <a:solidFill>
                <a:srgbClr val="000000"/>
              </a:solidFill>
              <a:latin typeface="Calibri"/>
              <a:ea typeface="Calibri"/>
              <a:cs typeface="Calibri"/>
              <a:sym typeface="Calibri"/>
            </a:endParaRPr>
          </a:p>
          <a:p>
            <a:pPr indent="-177800" lvl="1" marL="685800" rtl="0" algn="just">
              <a:lnSpc>
                <a:spcPct val="115000"/>
              </a:lnSpc>
              <a:spcBef>
                <a:spcPts val="0"/>
              </a:spcBef>
              <a:spcAft>
                <a:spcPts val="0"/>
              </a:spcAft>
              <a:buClr>
                <a:srgbClr val="000000"/>
              </a:buClr>
              <a:buSzPts val="1000"/>
              <a:buFont typeface="Calibri"/>
              <a:buAutoNum type="arabicPeriod"/>
            </a:pPr>
            <a:r>
              <a:rPr lang="id" sz="1000">
                <a:latin typeface="Calibri"/>
                <a:ea typeface="Calibri"/>
                <a:cs typeface="Calibri"/>
                <a:sym typeface="Calibri"/>
              </a:rPr>
              <a:t> Program berlaku untuk nasabah repayment yang menerima WA</a:t>
            </a:r>
            <a:endParaRPr sz="1000">
              <a:latin typeface="Calibri"/>
              <a:ea typeface="Calibri"/>
              <a:cs typeface="Calibri"/>
              <a:sym typeface="Calibri"/>
            </a:endParaRPr>
          </a:p>
          <a:p>
            <a:pPr indent="-177800" lvl="1" marL="685800" rtl="0" algn="just">
              <a:lnSpc>
                <a:spcPct val="115000"/>
              </a:lnSpc>
              <a:spcBef>
                <a:spcPts val="0"/>
              </a:spcBef>
              <a:spcAft>
                <a:spcPts val="0"/>
              </a:spcAft>
              <a:buClr>
                <a:srgbClr val="000000"/>
              </a:buClr>
              <a:buSzPts val="1000"/>
              <a:buFont typeface="Calibri"/>
              <a:buAutoNum type="arabicPeriod"/>
            </a:pPr>
            <a:r>
              <a:rPr lang="id" sz="1000">
                <a:latin typeface="Calibri"/>
                <a:ea typeface="Calibri"/>
                <a:cs typeface="Calibri"/>
                <a:sym typeface="Calibri"/>
              </a:rPr>
              <a:t>Nasabah akan mendapatkan saldo bonus apabila yang memberikan referral berhasil apply Allo PayLater dan disetujui dengan </a:t>
            </a:r>
            <a:r>
              <a:rPr lang="id" sz="1000">
                <a:solidFill>
                  <a:schemeClr val="dk1"/>
                </a:solidFill>
                <a:latin typeface="Calibri"/>
                <a:ea typeface="Calibri"/>
                <a:cs typeface="Calibri"/>
                <a:sym typeface="Calibri"/>
              </a:rPr>
              <a:t>limit &gt;Rp1Jt</a:t>
            </a:r>
            <a:endParaRPr sz="1000">
              <a:latin typeface="Calibri"/>
              <a:ea typeface="Calibri"/>
              <a:cs typeface="Calibri"/>
              <a:sym typeface="Calibri"/>
            </a:endParaRPr>
          </a:p>
          <a:p>
            <a:pPr indent="-177800" lvl="1" marL="685800" rtl="0" algn="just">
              <a:lnSpc>
                <a:spcPct val="150000"/>
              </a:lnSpc>
              <a:spcBef>
                <a:spcPts val="0"/>
              </a:spcBef>
              <a:spcAft>
                <a:spcPts val="0"/>
              </a:spcAft>
              <a:buClr>
                <a:srgbClr val="000000"/>
              </a:buClr>
              <a:buSzPts val="1000"/>
              <a:buFont typeface="Calibri"/>
              <a:buAutoNum type="arabicPeriod"/>
            </a:pPr>
            <a:r>
              <a:rPr lang="id" sz="1000">
                <a:solidFill>
                  <a:schemeClr val="dk1"/>
                </a:solidFill>
                <a:latin typeface="Calibri"/>
                <a:ea typeface="Calibri"/>
                <a:cs typeface="Calibri"/>
                <a:sym typeface="Calibri"/>
              </a:rPr>
              <a:t>Penerima Referral akan mendapatkan hadiah saldo bonus apabila berhasil appy Allo PayLater dan </a:t>
            </a:r>
            <a:r>
              <a:rPr lang="id" sz="1000">
                <a:solidFill>
                  <a:schemeClr val="dk1"/>
                </a:solidFill>
                <a:latin typeface="Calibri"/>
                <a:ea typeface="Calibri"/>
                <a:cs typeface="Calibri"/>
                <a:sym typeface="Calibri"/>
              </a:rPr>
              <a:t>di setujui dengan limit &gt;Rp1Jt</a:t>
            </a:r>
            <a:endParaRPr sz="1000">
              <a:latin typeface="Calibri"/>
              <a:ea typeface="Calibri"/>
              <a:cs typeface="Calibri"/>
              <a:sym typeface="Calibri"/>
            </a:endParaRPr>
          </a:p>
          <a:p>
            <a:pPr indent="-177800" lvl="1" marL="685800" rtl="0" algn="just">
              <a:lnSpc>
                <a:spcPct val="115000"/>
              </a:lnSpc>
              <a:spcBef>
                <a:spcPts val="0"/>
              </a:spcBef>
              <a:spcAft>
                <a:spcPts val="0"/>
              </a:spcAft>
              <a:buClr>
                <a:srgbClr val="000000"/>
              </a:buClr>
              <a:buSzPts val="1000"/>
              <a:buFont typeface="Calibri"/>
              <a:buAutoNum type="arabicPeriod"/>
            </a:pPr>
            <a:r>
              <a:rPr lang="id" sz="1000">
                <a:latin typeface="Calibri"/>
                <a:ea typeface="Calibri"/>
                <a:cs typeface="Calibri"/>
                <a:sym typeface="Calibri"/>
              </a:rPr>
              <a:t>Saldo akan dikirimkan ke nasabah maximal 14 hari kerja setelah pemberi referral  melakukan pengajuan dan pengaktivasi Allo PayLater</a:t>
            </a:r>
            <a:endParaRPr sz="100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nvSpPr>
        <p:spPr>
          <a:xfrm>
            <a:off x="289751" y="255175"/>
            <a:ext cx="5620500" cy="4056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b="1" lang="id" sz="1200">
                <a:solidFill>
                  <a:srgbClr val="1F1F1F"/>
                </a:solidFill>
                <a:highlight>
                  <a:srgbClr val="FFFFFF"/>
                </a:highlight>
              </a:rPr>
              <a:t>KV Saldo Bonus Referral</a:t>
            </a:r>
            <a:endParaRPr b="1" sz="2700">
              <a:solidFill>
                <a:srgbClr val="000000"/>
              </a:solidFill>
            </a:endParaRPr>
          </a:p>
        </p:txBody>
      </p:sp>
      <p:pic>
        <p:nvPicPr>
          <p:cNvPr id="96" name="Google Shape;96;p17" title="WhatsApp Image 2025-06-25 at 11.08.04 (1).jpeg"/>
          <p:cNvPicPr preferRelativeResize="0"/>
          <p:nvPr/>
        </p:nvPicPr>
        <p:blipFill>
          <a:blip r:embed="rId3">
            <a:alphaModFix/>
          </a:blip>
          <a:stretch>
            <a:fillRect/>
          </a:stretch>
        </p:blipFill>
        <p:spPr>
          <a:xfrm>
            <a:off x="186025" y="812050"/>
            <a:ext cx="5529277" cy="417792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nvSpPr>
        <p:spPr>
          <a:xfrm>
            <a:off x="289751" y="255175"/>
            <a:ext cx="5620500" cy="405600"/>
          </a:xfrm>
          <a:prstGeom prst="rect">
            <a:avLst/>
          </a:prstGeom>
          <a:noFill/>
          <a:ln>
            <a:noFill/>
          </a:ln>
        </p:spPr>
        <p:txBody>
          <a:bodyPr anchorCtr="0" anchor="ctr" bIns="34275" lIns="68575" spcFirstLastPara="1" rIns="68575" wrap="square" tIns="34275">
            <a:normAutofit lnSpcReduction="10000"/>
          </a:bodyPr>
          <a:lstStyle/>
          <a:p>
            <a:pPr indent="0" lvl="0" marL="0" rtl="0" algn="l">
              <a:lnSpc>
                <a:spcPct val="90000"/>
              </a:lnSpc>
              <a:spcBef>
                <a:spcPts val="0"/>
              </a:spcBef>
              <a:spcAft>
                <a:spcPts val="0"/>
              </a:spcAft>
              <a:buNone/>
            </a:pPr>
            <a:r>
              <a:t/>
            </a:r>
            <a:endParaRPr b="1" sz="2700">
              <a:solidFill>
                <a:srgbClr val="000000"/>
              </a:solidFill>
            </a:endParaRPr>
          </a:p>
        </p:txBody>
      </p:sp>
      <p:sp>
        <p:nvSpPr>
          <p:cNvPr id="102" name="Google Shape;102;p18"/>
          <p:cNvSpPr/>
          <p:nvPr/>
        </p:nvSpPr>
        <p:spPr>
          <a:xfrm>
            <a:off x="229500" y="832200"/>
            <a:ext cx="4342500" cy="4311300"/>
          </a:xfrm>
          <a:prstGeom prst="rect">
            <a:avLst/>
          </a:prstGeom>
          <a:solidFill>
            <a:srgbClr val="FFFFFF"/>
          </a:solidFill>
          <a:ln cap="flat" cmpd="sng" w="12700">
            <a:solidFill>
              <a:srgbClr val="70AD47"/>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SzPts val="1100"/>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id" sz="1100">
                <a:solidFill>
                  <a:schemeClr val="dk1"/>
                </a:solidFill>
              </a:rPr>
              <a:t>🎉Hemat Bayar Tagihan hingga Rp3 juta!🎉</a:t>
            </a:r>
            <a:endParaRPr b="1"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Ajak teman untuk mendaftar Allo PayLater dan dapatkan bonus!</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 Kamu: Bonus saldo Rp200.000 per referal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 Teman-mu : Bonus saldo Rp50.000</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Semakin banyak yang kamu ajak, makin besar bonus yang kamu dapatkan💥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id" sz="1100">
                <a:solidFill>
                  <a:schemeClr val="dk1"/>
                </a:solidFill>
              </a:rPr>
              <a:t>✨Salin pesan di bawah ini dan kirim ke teman-mu , dengan mudah!👇 * *</a:t>
            </a:r>
            <a:endParaRPr b="1"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Hai teman! Saya ingin berbagi cara yang sangat mudah untuk mendapatkan saldo bonus Rp50.000!</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1. Klik link referral dibawah ini &amp; download Allo Bank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2. Ajukan Allo PayLater &amp; masukkan kode referral   &lt;kode referral&gt;</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3. Limit disetujui di atas Rp1 juta dan aktifkan.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4. Kamu akan mendapatkan Rp50.000!</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 Yuk, Ajak teman-teman kamu sekarang dan dapatkan bonus untuk membayar tagihan-mu!</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id" sz="1100">
                <a:solidFill>
                  <a:schemeClr val="dk1"/>
                </a:solidFill>
              </a:rPr>
              <a:t>Button: </a:t>
            </a:r>
            <a:r>
              <a:rPr b="1" lang="id" sz="1100">
                <a:solidFill>
                  <a:schemeClr val="dk1"/>
                </a:solidFill>
              </a:rPr>
              <a:t>[Share Referral Link]</a:t>
            </a:r>
            <a:endParaRPr b="1"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lnSpc>
                <a:spcPct val="115000"/>
              </a:lnSpc>
              <a:spcBef>
                <a:spcPts val="1200"/>
              </a:spcBef>
              <a:spcAft>
                <a:spcPts val="0"/>
              </a:spcAft>
              <a:buSzPts val="1100"/>
              <a:buNone/>
            </a:pPr>
            <a:r>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0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None/>
            </a:pPr>
            <a:r>
              <a:t/>
            </a:r>
            <a:endParaRPr b="1" sz="1000">
              <a:latin typeface="Calibri"/>
              <a:ea typeface="Calibri"/>
              <a:cs typeface="Calibri"/>
              <a:sym typeface="Calibri"/>
            </a:endParaRPr>
          </a:p>
          <a:p>
            <a:pPr indent="0" lvl="0" marL="0" rtl="0" algn="l">
              <a:spcBef>
                <a:spcPts val="0"/>
              </a:spcBef>
              <a:spcAft>
                <a:spcPts val="0"/>
              </a:spcAft>
              <a:buNone/>
            </a:pPr>
            <a:r>
              <a:t/>
            </a:r>
            <a:endParaRPr b="1" sz="1000">
              <a:latin typeface="Calibri"/>
              <a:ea typeface="Calibri"/>
              <a:cs typeface="Calibri"/>
              <a:sym typeface="Calibri"/>
            </a:endParaRPr>
          </a:p>
          <a:p>
            <a:pPr indent="0" lvl="0" marL="0" rtl="0" algn="l">
              <a:spcBef>
                <a:spcPts val="0"/>
              </a:spcBef>
              <a:spcAft>
                <a:spcPts val="0"/>
              </a:spcAft>
              <a:buNone/>
            </a:pPr>
            <a:r>
              <a:t/>
            </a:r>
            <a:endParaRPr b="1" sz="1000">
              <a:latin typeface="Calibri"/>
              <a:ea typeface="Calibri"/>
              <a:cs typeface="Calibri"/>
              <a:sym typeface="Calibri"/>
            </a:endParaRPr>
          </a:p>
          <a:p>
            <a:pPr indent="0" lvl="0" marL="0" rtl="0" algn="l">
              <a:spcBef>
                <a:spcPts val="0"/>
              </a:spcBef>
              <a:spcAft>
                <a:spcPts val="0"/>
              </a:spcAft>
              <a:buNone/>
            </a:pPr>
            <a:r>
              <a:t/>
            </a:r>
            <a:endParaRPr b="1" sz="1000">
              <a:latin typeface="Calibri"/>
              <a:ea typeface="Calibri"/>
              <a:cs typeface="Calibri"/>
              <a:sym typeface="Calibri"/>
            </a:endParaRPr>
          </a:p>
          <a:p>
            <a:pPr indent="0" lvl="0" marL="0" rtl="0" algn="l">
              <a:spcBef>
                <a:spcPts val="0"/>
              </a:spcBef>
              <a:spcAft>
                <a:spcPts val="0"/>
              </a:spcAft>
              <a:buNone/>
            </a:pPr>
            <a:r>
              <a:t/>
            </a:r>
            <a:endParaRPr b="1" sz="1000">
              <a:latin typeface="Calibri"/>
              <a:ea typeface="Calibri"/>
              <a:cs typeface="Calibri"/>
              <a:sym typeface="Calibri"/>
            </a:endParaRPr>
          </a:p>
          <a:p>
            <a:pPr indent="0" lvl="0" marL="0" rtl="0" algn="l">
              <a:spcBef>
                <a:spcPts val="0"/>
              </a:spcBef>
              <a:spcAft>
                <a:spcPts val="0"/>
              </a:spcAft>
              <a:buNone/>
            </a:pPr>
            <a:r>
              <a:t/>
            </a:r>
            <a:endParaRPr b="1" sz="1000">
              <a:latin typeface="Calibri"/>
              <a:ea typeface="Calibri"/>
              <a:cs typeface="Calibri"/>
              <a:sym typeface="Calibri"/>
            </a:endParaRPr>
          </a:p>
          <a:p>
            <a:pPr indent="0" lvl="0" marL="0" rtl="0" algn="l">
              <a:spcBef>
                <a:spcPts val="0"/>
              </a:spcBef>
              <a:spcAft>
                <a:spcPts val="0"/>
              </a:spcAft>
              <a:buNone/>
            </a:pPr>
            <a:r>
              <a:t/>
            </a:r>
            <a:endParaRPr b="1" sz="1000">
              <a:solidFill>
                <a:srgbClr val="00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000">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t/>
            </a:r>
            <a:endParaRPr b="1" i="1" sz="1000">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t/>
            </a:r>
            <a:endParaRPr b="1" i="1" sz="1000">
              <a:latin typeface="Verdana"/>
              <a:ea typeface="Verdana"/>
              <a:cs typeface="Verdana"/>
              <a:sym typeface="Verdana"/>
            </a:endParaRPr>
          </a:p>
        </p:txBody>
      </p:sp>
      <p:sp>
        <p:nvSpPr>
          <p:cNvPr id="103" name="Google Shape;103;p18"/>
          <p:cNvSpPr txBox="1"/>
          <p:nvPr/>
        </p:nvSpPr>
        <p:spPr>
          <a:xfrm>
            <a:off x="4128900" y="2367400"/>
            <a:ext cx="346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04" name="Google Shape;104;p18"/>
          <p:cNvSpPr txBox="1"/>
          <p:nvPr/>
        </p:nvSpPr>
        <p:spPr>
          <a:xfrm>
            <a:off x="289751" y="255175"/>
            <a:ext cx="5620500" cy="4056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b="1" lang="id" sz="1200">
                <a:solidFill>
                  <a:srgbClr val="1F1F1F"/>
                </a:solidFill>
                <a:highlight>
                  <a:srgbClr val="FFFFFF"/>
                </a:highlight>
              </a:rPr>
              <a:t>Wording WA Blast</a:t>
            </a:r>
            <a:endParaRPr b="1" sz="270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9"/>
          <p:cNvSpPr txBox="1"/>
          <p:nvPr/>
        </p:nvSpPr>
        <p:spPr>
          <a:xfrm>
            <a:off x="667425" y="534725"/>
            <a:ext cx="8342100" cy="600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id" sz="3000">
                <a:solidFill>
                  <a:schemeClr val="dk1"/>
                </a:solidFill>
              </a:rPr>
              <a:t>WEBSITE FOR </a:t>
            </a:r>
            <a:r>
              <a:rPr b="1" lang="id" sz="2610">
                <a:solidFill>
                  <a:schemeClr val="dk1"/>
                </a:solidFill>
              </a:rPr>
              <a:t>Program Referral Allo PayLater</a:t>
            </a:r>
            <a:endParaRPr b="1" sz="3000">
              <a:solidFill>
                <a:schemeClr val="dk1"/>
              </a:solidFill>
            </a:endParaRPr>
          </a:p>
        </p:txBody>
      </p:sp>
      <p:sp>
        <p:nvSpPr>
          <p:cNvPr id="110" name="Google Shape;110;p19"/>
          <p:cNvSpPr txBox="1"/>
          <p:nvPr/>
        </p:nvSpPr>
        <p:spPr>
          <a:xfrm>
            <a:off x="487450" y="1487575"/>
            <a:ext cx="732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d" u="sng">
                <a:solidFill>
                  <a:schemeClr val="hlink"/>
                </a:solidFill>
                <a:hlinkClick r:id="rId3"/>
              </a:rPr>
              <a:t>https://www.allobank.com/promo/paylater-ajak-teman-dapat-saldo-3</a:t>
            </a:r>
            <a:r>
              <a:rPr b="1" lang="id"/>
              <a:t>jt</a:t>
            </a:r>
            <a:r>
              <a:rPr b="1" lang="id"/>
              <a:t> </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d"/>
              <a:t>Title</a:t>
            </a:r>
            <a:endParaRPr/>
          </a:p>
        </p:txBody>
      </p:sp>
      <p:sp>
        <p:nvSpPr>
          <p:cNvPr id="116" name="Google Shape;116;p20"/>
          <p:cNvSpPr txBox="1"/>
          <p:nvPr>
            <p:ph idx="1" type="body"/>
          </p:nvPr>
        </p:nvSpPr>
        <p:spPr>
          <a:xfrm>
            <a:off x="1355300" y="1152475"/>
            <a:ext cx="7476900" cy="49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id" sz="1700">
                <a:solidFill>
                  <a:schemeClr val="dk1"/>
                </a:solidFill>
              </a:rPr>
              <a:t>🎉Hemat Tagihan Sampai Rp3 Juta?🎉</a:t>
            </a:r>
            <a:endParaRPr sz="4000"/>
          </a:p>
        </p:txBody>
      </p:sp>
      <p:sp>
        <p:nvSpPr>
          <p:cNvPr id="117" name="Google Shape;117;p20"/>
          <p:cNvSpPr txBox="1"/>
          <p:nvPr>
            <p:ph idx="1" type="body"/>
          </p:nvPr>
        </p:nvSpPr>
        <p:spPr>
          <a:xfrm>
            <a:off x="1385375" y="2324700"/>
            <a:ext cx="7476900" cy="494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id"/>
              <a:t>🎉Save up to Rp3 million on your bills?🎉</a:t>
            </a:r>
            <a:endParaRPr b="1"/>
          </a:p>
        </p:txBody>
      </p:sp>
      <p:pic>
        <p:nvPicPr>
          <p:cNvPr id="118" name="Google Shape;118;p20"/>
          <p:cNvPicPr preferRelativeResize="0"/>
          <p:nvPr/>
        </p:nvPicPr>
        <p:blipFill>
          <a:blip r:embed="rId3">
            <a:alphaModFix/>
          </a:blip>
          <a:stretch>
            <a:fillRect/>
          </a:stretch>
        </p:blipFill>
        <p:spPr>
          <a:xfrm>
            <a:off x="367950" y="1124675"/>
            <a:ext cx="900000" cy="601575"/>
          </a:xfrm>
          <a:prstGeom prst="rect">
            <a:avLst/>
          </a:prstGeom>
          <a:noFill/>
          <a:ln>
            <a:noFill/>
          </a:ln>
        </p:spPr>
      </p:pic>
      <p:pic>
        <p:nvPicPr>
          <p:cNvPr id="119" name="Google Shape;119;p20"/>
          <p:cNvPicPr preferRelativeResize="0"/>
          <p:nvPr/>
        </p:nvPicPr>
        <p:blipFill>
          <a:blip r:embed="rId4">
            <a:alphaModFix/>
          </a:blip>
          <a:stretch>
            <a:fillRect/>
          </a:stretch>
        </p:blipFill>
        <p:spPr>
          <a:xfrm>
            <a:off x="367950" y="2310005"/>
            <a:ext cx="900001" cy="52348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ph type="title"/>
          </p:nvPr>
        </p:nvSpPr>
        <p:spPr>
          <a:xfrm>
            <a:off x="311700" y="1537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d"/>
              <a:t>Deskripsi</a:t>
            </a:r>
            <a:endParaRPr/>
          </a:p>
        </p:txBody>
      </p:sp>
      <p:sp>
        <p:nvSpPr>
          <p:cNvPr id="125" name="Google Shape;125;p21"/>
          <p:cNvSpPr txBox="1"/>
          <p:nvPr>
            <p:ph idx="1" type="body"/>
          </p:nvPr>
        </p:nvSpPr>
        <p:spPr>
          <a:xfrm>
            <a:off x="4675550" y="1343650"/>
            <a:ext cx="4156800" cy="3501000"/>
          </a:xfrm>
          <a:prstGeom prst="rect">
            <a:avLst/>
          </a:prstGeom>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pPr>
            <a:r>
              <a:rPr lang="id" sz="1700"/>
              <a:t>PERIOD:</a:t>
            </a:r>
            <a:endParaRPr sz="1700"/>
          </a:p>
          <a:p>
            <a:pPr indent="0" lvl="0" marL="0" marR="0" rtl="0" algn="l">
              <a:lnSpc>
                <a:spcPct val="115000"/>
              </a:lnSpc>
              <a:spcBef>
                <a:spcPts val="1200"/>
              </a:spcBef>
              <a:spcAft>
                <a:spcPts val="0"/>
              </a:spcAft>
              <a:buNone/>
            </a:pPr>
            <a:r>
              <a:rPr lang="id" sz="1700"/>
              <a:t>Activation Period:</a:t>
            </a:r>
            <a:endParaRPr sz="1700"/>
          </a:p>
          <a:p>
            <a:pPr indent="0" lvl="0" marL="0" marR="0" rtl="0" algn="l">
              <a:lnSpc>
                <a:spcPct val="115000"/>
              </a:lnSpc>
              <a:spcBef>
                <a:spcPts val="1200"/>
              </a:spcBef>
              <a:spcAft>
                <a:spcPts val="0"/>
              </a:spcAft>
              <a:buNone/>
            </a:pPr>
            <a:r>
              <a:rPr lang="id" sz="1700"/>
              <a:t>30 June</a:t>
            </a:r>
            <a:r>
              <a:rPr lang="id" sz="1700"/>
              <a:t> 2025 - 6 Juli 2025</a:t>
            </a:r>
            <a:endParaRPr sz="1700"/>
          </a:p>
          <a:p>
            <a:pPr indent="0" lvl="0" marL="0" rtl="0" algn="l">
              <a:spcBef>
                <a:spcPts val="1200"/>
              </a:spcBef>
              <a:spcAft>
                <a:spcPts val="0"/>
              </a:spcAft>
              <a:buClr>
                <a:schemeClr val="dk1"/>
              </a:buClr>
              <a:buSzPts val="1100"/>
              <a:buFont typeface="Arial"/>
              <a:buNone/>
            </a:pPr>
            <a:r>
              <a:rPr lang="id" sz="1700"/>
              <a:t>Balance Providing period: </a:t>
            </a:r>
            <a:endParaRPr sz="1700"/>
          </a:p>
          <a:p>
            <a:pPr indent="0" lvl="0" marL="0" rtl="0" algn="l">
              <a:spcBef>
                <a:spcPts val="1200"/>
              </a:spcBef>
              <a:spcAft>
                <a:spcPts val="1200"/>
              </a:spcAft>
              <a:buClr>
                <a:schemeClr val="dk1"/>
              </a:buClr>
              <a:buSzPts val="1100"/>
              <a:buFont typeface="Arial"/>
              <a:buNone/>
            </a:pPr>
            <a:r>
              <a:rPr lang="id" sz="1700"/>
              <a:t>Maximum of 14 working days after successfully activating Allo PayLater</a:t>
            </a:r>
            <a:endParaRPr sz="1700"/>
          </a:p>
        </p:txBody>
      </p:sp>
      <p:sp>
        <p:nvSpPr>
          <p:cNvPr id="126" name="Google Shape;126;p21"/>
          <p:cNvSpPr txBox="1"/>
          <p:nvPr>
            <p:ph idx="1" type="body"/>
          </p:nvPr>
        </p:nvSpPr>
        <p:spPr>
          <a:xfrm>
            <a:off x="284425" y="1420325"/>
            <a:ext cx="4156800" cy="35010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id" sz="1700"/>
              <a:t>PERIODE:</a:t>
            </a:r>
            <a:endParaRPr sz="1700"/>
          </a:p>
          <a:p>
            <a:pPr indent="0" lvl="0" marL="0" rtl="0" algn="l">
              <a:spcBef>
                <a:spcPts val="1200"/>
              </a:spcBef>
              <a:spcAft>
                <a:spcPts val="0"/>
              </a:spcAft>
              <a:buNone/>
            </a:pPr>
            <a:r>
              <a:rPr lang="id" sz="1700"/>
              <a:t>Periode Referral</a:t>
            </a:r>
            <a:endParaRPr sz="1700"/>
          </a:p>
          <a:p>
            <a:pPr indent="0" lvl="0" marL="0" rtl="0" algn="l">
              <a:spcBef>
                <a:spcPts val="1200"/>
              </a:spcBef>
              <a:spcAft>
                <a:spcPts val="0"/>
              </a:spcAft>
              <a:buClr>
                <a:schemeClr val="dk1"/>
              </a:buClr>
              <a:buSzPct val="47058"/>
              <a:buFont typeface="Arial"/>
              <a:buNone/>
            </a:pPr>
            <a:r>
              <a:rPr lang="id" sz="1700"/>
              <a:t>30 Juni 2025 - 6 Juli 2025</a:t>
            </a:r>
            <a:endParaRPr sz="1700"/>
          </a:p>
          <a:p>
            <a:pPr indent="0" lvl="0" marL="0" rtl="0" algn="l">
              <a:spcBef>
                <a:spcPts val="1200"/>
              </a:spcBef>
              <a:spcAft>
                <a:spcPts val="0"/>
              </a:spcAft>
              <a:buNone/>
            </a:pPr>
            <a:r>
              <a:rPr lang="id" sz="1700"/>
              <a:t>Periode Pemberian Saldo</a:t>
            </a:r>
            <a:endParaRPr sz="1700"/>
          </a:p>
          <a:p>
            <a:pPr indent="0" lvl="0" marL="0" rtl="0" algn="l">
              <a:spcBef>
                <a:spcPts val="1200"/>
              </a:spcBef>
              <a:spcAft>
                <a:spcPts val="0"/>
              </a:spcAft>
              <a:buClr>
                <a:schemeClr val="dk1"/>
              </a:buClr>
              <a:buSzPct val="47058"/>
              <a:buFont typeface="Arial"/>
              <a:buNone/>
            </a:pPr>
            <a:r>
              <a:rPr lang="id" sz="1700"/>
              <a:t>Maximal 14 Hari Kerja</a:t>
            </a:r>
            <a:endParaRPr sz="1700"/>
          </a:p>
          <a:p>
            <a:pPr indent="0" lvl="0" marL="0" rtl="0" algn="l">
              <a:spcBef>
                <a:spcPts val="1200"/>
              </a:spcBef>
              <a:spcAft>
                <a:spcPts val="0"/>
              </a:spcAft>
              <a:buClr>
                <a:schemeClr val="dk1"/>
              </a:buClr>
              <a:buSzPct val="47058"/>
              <a:buFont typeface="Arial"/>
              <a:buNone/>
            </a:pPr>
            <a:r>
              <a:t/>
            </a:r>
            <a:endParaRPr sz="1700"/>
          </a:p>
          <a:p>
            <a:pPr indent="0" lvl="0" marL="0" rtl="0" algn="l">
              <a:spcBef>
                <a:spcPts val="1200"/>
              </a:spcBef>
              <a:spcAft>
                <a:spcPts val="0"/>
              </a:spcAft>
              <a:buClr>
                <a:schemeClr val="dk1"/>
              </a:buClr>
              <a:buSzPct val="47058"/>
              <a:buFont typeface="Arial"/>
              <a:buNone/>
            </a:pPr>
            <a:r>
              <a:t/>
            </a:r>
            <a:endParaRPr sz="1700"/>
          </a:p>
          <a:p>
            <a:pPr indent="0" lvl="0" marL="0" rtl="0" algn="l">
              <a:spcBef>
                <a:spcPts val="1200"/>
              </a:spcBef>
              <a:spcAft>
                <a:spcPts val="0"/>
              </a:spcAft>
              <a:buClr>
                <a:schemeClr val="dk1"/>
              </a:buClr>
              <a:buSzPct val="64705"/>
              <a:buFont typeface="Arial"/>
              <a:buNone/>
            </a:pPr>
            <a:r>
              <a:t/>
            </a:r>
            <a:endParaRPr sz="1700"/>
          </a:p>
          <a:p>
            <a:pPr indent="0" lvl="0" marL="0" rtl="0" algn="l">
              <a:spcBef>
                <a:spcPts val="1200"/>
              </a:spcBef>
              <a:spcAft>
                <a:spcPts val="1200"/>
              </a:spcAft>
              <a:buClr>
                <a:schemeClr val="dk1"/>
              </a:buClr>
              <a:buSzPct val="47058"/>
              <a:buFont typeface="Arial"/>
              <a:buNone/>
            </a:pPr>
            <a:r>
              <a:t/>
            </a:r>
            <a:endParaRPr sz="1700"/>
          </a:p>
        </p:txBody>
      </p:sp>
      <p:pic>
        <p:nvPicPr>
          <p:cNvPr id="127" name="Google Shape;127;p21"/>
          <p:cNvPicPr preferRelativeResize="0"/>
          <p:nvPr/>
        </p:nvPicPr>
        <p:blipFill>
          <a:blip r:embed="rId3">
            <a:alphaModFix/>
          </a:blip>
          <a:stretch>
            <a:fillRect/>
          </a:stretch>
        </p:blipFill>
        <p:spPr>
          <a:xfrm>
            <a:off x="1212950" y="759438"/>
            <a:ext cx="900000" cy="601575"/>
          </a:xfrm>
          <a:prstGeom prst="rect">
            <a:avLst/>
          </a:prstGeom>
          <a:noFill/>
          <a:ln>
            <a:noFill/>
          </a:ln>
        </p:spPr>
      </p:pic>
      <p:pic>
        <p:nvPicPr>
          <p:cNvPr id="128" name="Google Shape;128;p21"/>
          <p:cNvPicPr preferRelativeResize="0"/>
          <p:nvPr/>
        </p:nvPicPr>
        <p:blipFill>
          <a:blip r:embed="rId4">
            <a:alphaModFix/>
          </a:blip>
          <a:stretch>
            <a:fillRect/>
          </a:stretch>
        </p:blipFill>
        <p:spPr>
          <a:xfrm>
            <a:off x="6088125" y="657580"/>
            <a:ext cx="900001" cy="5234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2"/>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d"/>
              <a:t>Mekanisme</a:t>
            </a:r>
            <a:endParaRPr/>
          </a:p>
        </p:txBody>
      </p:sp>
      <p:sp>
        <p:nvSpPr>
          <p:cNvPr id="134" name="Google Shape;134;p22"/>
          <p:cNvSpPr txBox="1"/>
          <p:nvPr>
            <p:ph idx="1" type="body"/>
          </p:nvPr>
        </p:nvSpPr>
        <p:spPr>
          <a:xfrm>
            <a:off x="311700" y="1542750"/>
            <a:ext cx="3862800" cy="3416400"/>
          </a:xfrm>
          <a:prstGeom prst="rect">
            <a:avLst/>
          </a:prstGeom>
        </p:spPr>
        <p:txBody>
          <a:bodyPr anchorCtr="0" anchor="t" bIns="91425" lIns="91425" spcFirstLastPara="1" rIns="91425" wrap="square" tIns="91425">
            <a:normAutofit fontScale="25000" lnSpcReduction="20000"/>
          </a:bodyPr>
          <a:lstStyle/>
          <a:p>
            <a:pPr indent="-285750" lvl="0" marL="457200" marR="0" rtl="0" algn="l">
              <a:lnSpc>
                <a:spcPct val="115000"/>
              </a:lnSpc>
              <a:spcBef>
                <a:spcPts val="0"/>
              </a:spcBef>
              <a:spcAft>
                <a:spcPts val="0"/>
              </a:spcAft>
              <a:buSzPct val="100000"/>
              <a:buAutoNum type="arabicPeriod"/>
            </a:pPr>
            <a:r>
              <a:rPr lang="id" sz="3600"/>
              <a:t>Berlaku untuk nasabah Allo PayLater yang sudah disetujui dan memberikan referral ke teman</a:t>
            </a:r>
            <a:endParaRPr sz="3600"/>
          </a:p>
          <a:p>
            <a:pPr indent="-285750" lvl="0" marL="457200" marR="0" rtl="0" algn="l">
              <a:lnSpc>
                <a:spcPct val="115000"/>
              </a:lnSpc>
              <a:spcBef>
                <a:spcPts val="0"/>
              </a:spcBef>
              <a:spcAft>
                <a:spcPts val="0"/>
              </a:spcAft>
              <a:buSzPct val="100000"/>
              <a:buAutoNum type="arabicPeriod"/>
            </a:pPr>
            <a:r>
              <a:rPr lang="id" sz="3600"/>
              <a:t>Hadiah saldo Allo Prime s.d Rp200.000 per referral</a:t>
            </a:r>
            <a:endParaRPr sz="3600"/>
          </a:p>
          <a:p>
            <a:pPr indent="-285750" lvl="0" marL="457200" marR="0" rtl="0" algn="l">
              <a:lnSpc>
                <a:spcPct val="115000"/>
              </a:lnSpc>
              <a:spcBef>
                <a:spcPts val="0"/>
              </a:spcBef>
              <a:spcAft>
                <a:spcPts val="0"/>
              </a:spcAft>
              <a:buSzPct val="100000"/>
              <a:buAutoNum type="arabicPeriod"/>
            </a:pPr>
            <a:r>
              <a:rPr lang="id" sz="3600"/>
              <a:t>Hadiah saldo Allo Prime Rp50.000 untuk penerima referral yang berhasil apply Allo PayLater &amp; Aktivas</a:t>
            </a:r>
            <a:r>
              <a:rPr lang="id" sz="3600"/>
              <a:t>i</a:t>
            </a:r>
            <a:endParaRPr sz="3600"/>
          </a:p>
          <a:p>
            <a:pPr indent="-285750" lvl="0" marL="457200" marR="0" rtl="0" algn="l">
              <a:lnSpc>
                <a:spcPct val="115000"/>
              </a:lnSpc>
              <a:spcBef>
                <a:spcPts val="0"/>
              </a:spcBef>
              <a:spcAft>
                <a:spcPts val="0"/>
              </a:spcAft>
              <a:buSzPct val="100000"/>
              <a:buAutoNum type="arabicPeriod"/>
            </a:pPr>
            <a:r>
              <a:rPr lang="id" sz="3600"/>
              <a:t>hadiah akan dikirimkan apabila penerima referral di setujui dengan limit &gt;Rp1Jt</a:t>
            </a:r>
            <a:endParaRPr sz="3600"/>
          </a:p>
          <a:p>
            <a:pPr indent="-285750" lvl="0" marL="457200" marR="0" rtl="0" algn="l">
              <a:lnSpc>
                <a:spcPct val="115000"/>
              </a:lnSpc>
              <a:spcBef>
                <a:spcPts val="0"/>
              </a:spcBef>
              <a:spcAft>
                <a:spcPts val="0"/>
              </a:spcAft>
              <a:buSzPct val="100000"/>
              <a:buAutoNum type="arabicPeriod"/>
            </a:pPr>
            <a:r>
              <a:rPr lang="id" sz="3600"/>
              <a:t>Saldo akan diberikan maximum 14 hari kerja setelah nasabah melakukan pengajuan dan aktiva</a:t>
            </a:r>
            <a:r>
              <a:rPr lang="id" sz="3600"/>
              <a:t>si</a:t>
            </a:r>
            <a:endParaRPr sz="3600"/>
          </a:p>
          <a:p>
            <a:pPr indent="-285750" lvl="0" marL="457200" marR="0" rtl="0" algn="l">
              <a:lnSpc>
                <a:spcPct val="115000"/>
              </a:lnSpc>
              <a:spcBef>
                <a:spcPts val="0"/>
              </a:spcBef>
              <a:spcAft>
                <a:spcPts val="0"/>
              </a:spcAft>
              <a:buSzPct val="100000"/>
              <a:buAutoNum type="arabicPeriod"/>
            </a:pPr>
            <a:r>
              <a:rPr lang="id" sz="3600"/>
              <a:t>Program ini tidak dipungut biaya apapun.</a:t>
            </a:r>
            <a:endParaRPr sz="3600"/>
          </a:p>
          <a:p>
            <a:pPr indent="-285750" lvl="0" marL="457200" marR="0" rtl="0" algn="l">
              <a:lnSpc>
                <a:spcPct val="115000"/>
              </a:lnSpc>
              <a:spcBef>
                <a:spcPts val="0"/>
              </a:spcBef>
              <a:spcAft>
                <a:spcPts val="0"/>
              </a:spcAft>
              <a:buSzPct val="100000"/>
              <a:buAutoNum type="arabicPeriod"/>
            </a:pPr>
            <a:r>
              <a:rPr lang="id" sz="3600"/>
              <a:t>Allo Bank berhak mengubah Syarat &amp; Ketentuan program ini apabila dianggap perlu dengan memberikan informasi terlebih dahulu melalui website, aplikasi dan akun media sosial Allo Bank.</a:t>
            </a:r>
            <a:endParaRPr sz="3600"/>
          </a:p>
          <a:p>
            <a:pPr indent="-285750" lvl="0" marL="457200" marR="0" rtl="0" algn="l">
              <a:lnSpc>
                <a:spcPct val="115000"/>
              </a:lnSpc>
              <a:spcBef>
                <a:spcPts val="0"/>
              </a:spcBef>
              <a:spcAft>
                <a:spcPts val="0"/>
              </a:spcAft>
              <a:buSzPct val="100000"/>
              <a:buAutoNum type="arabicPeriod"/>
            </a:pPr>
            <a:r>
              <a:rPr lang="id" sz="3600"/>
              <a:t>Keputusan, ketentuan, maupun perubahan ketentuan yang dibuat oleh Allo Bank tidak dapat diganggu gugat.</a:t>
            </a:r>
            <a:endParaRPr sz="3600"/>
          </a:p>
          <a:p>
            <a:pPr indent="-285750" lvl="0" marL="457200" marR="0" rtl="0" algn="l">
              <a:lnSpc>
                <a:spcPct val="115000"/>
              </a:lnSpc>
              <a:spcBef>
                <a:spcPts val="0"/>
              </a:spcBef>
              <a:spcAft>
                <a:spcPts val="0"/>
              </a:spcAft>
              <a:buSzPct val="100000"/>
              <a:buAutoNum type="arabicPeriod"/>
            </a:pPr>
            <a:r>
              <a:rPr lang="id" sz="3600"/>
              <a:t>Dengan mengikuti program promosi ini, maka pengguna dianggap mengerti dan menyetujui seluruh syarat dan ketentuan yang berlaku.</a:t>
            </a:r>
            <a:endParaRPr sz="3600"/>
          </a:p>
          <a:p>
            <a:pPr indent="-285750" lvl="0" marL="457200" marR="0" rtl="0" algn="l">
              <a:lnSpc>
                <a:spcPct val="115000"/>
              </a:lnSpc>
              <a:spcBef>
                <a:spcPts val="0"/>
              </a:spcBef>
              <a:spcAft>
                <a:spcPts val="0"/>
              </a:spcAft>
              <a:buSzPct val="100000"/>
              <a:buAutoNum type="arabicPeriod"/>
            </a:pPr>
            <a:r>
              <a:rPr lang="id" sz="3600"/>
              <a:t>Allo Bank berhak membatalkan promosi jika ada indikasi terjadinya kecurangan atau pelanggaran syarat dan ketentuan dari promosi ini.</a:t>
            </a:r>
            <a:endParaRPr sz="3600"/>
          </a:p>
          <a:p>
            <a:pPr indent="-285750" lvl="0" marL="457200" marR="0" rtl="0" algn="l">
              <a:lnSpc>
                <a:spcPct val="115000"/>
              </a:lnSpc>
              <a:spcBef>
                <a:spcPts val="0"/>
              </a:spcBef>
              <a:spcAft>
                <a:spcPts val="0"/>
              </a:spcAft>
              <a:buSzPct val="100000"/>
              <a:buAutoNum type="arabicPeriod"/>
            </a:pPr>
            <a:r>
              <a:rPr lang="id" sz="3600"/>
              <a:t>Syarat dan Ketentuan ini telah disesuaikan dengan dengan ketentuan peraturan perundang-undangan yang berlaku termasuk ketentuan peraturan Otoritas Jasa Keuangan.</a:t>
            </a:r>
            <a:endParaRPr sz="3600"/>
          </a:p>
          <a:p>
            <a:pPr indent="0" lvl="0" marL="0" rtl="0" algn="l">
              <a:spcBef>
                <a:spcPts val="1200"/>
              </a:spcBef>
              <a:spcAft>
                <a:spcPts val="0"/>
              </a:spcAft>
              <a:buNone/>
            </a:pPr>
            <a:r>
              <a:t/>
            </a:r>
            <a:endParaRPr sz="1200"/>
          </a:p>
          <a:p>
            <a:pPr indent="0" lvl="0" marL="0" rtl="0" algn="l">
              <a:spcBef>
                <a:spcPts val="1200"/>
              </a:spcBef>
              <a:spcAft>
                <a:spcPts val="1200"/>
              </a:spcAft>
              <a:buNone/>
            </a:pPr>
            <a:r>
              <a:t/>
            </a:r>
            <a:endParaRPr sz="1200"/>
          </a:p>
        </p:txBody>
      </p:sp>
      <p:sp>
        <p:nvSpPr>
          <p:cNvPr id="135" name="Google Shape;135;p22"/>
          <p:cNvSpPr txBox="1"/>
          <p:nvPr>
            <p:ph idx="1" type="body"/>
          </p:nvPr>
        </p:nvSpPr>
        <p:spPr>
          <a:xfrm>
            <a:off x="4774400" y="1487875"/>
            <a:ext cx="3862800" cy="3416400"/>
          </a:xfrm>
          <a:prstGeom prst="rect">
            <a:avLst/>
          </a:prstGeom>
        </p:spPr>
        <p:txBody>
          <a:bodyPr anchorCtr="0" anchor="t" bIns="91425" lIns="91425" spcFirstLastPara="1" rIns="91425" wrap="square" tIns="91425">
            <a:normAutofit fontScale="25000" lnSpcReduction="20000"/>
          </a:bodyPr>
          <a:lstStyle/>
          <a:p>
            <a:pPr indent="-281940" lvl="0" marL="457200" rtl="0" algn="l">
              <a:lnSpc>
                <a:spcPct val="115000"/>
              </a:lnSpc>
              <a:spcBef>
                <a:spcPts val="1200"/>
              </a:spcBef>
              <a:spcAft>
                <a:spcPts val="0"/>
              </a:spcAft>
              <a:buSzPct val="100000"/>
              <a:buAutoNum type="arabicPeriod"/>
            </a:pPr>
            <a:r>
              <a:rPr lang="id" sz="3360"/>
              <a:t>Applies to Allo PayLater customers who have been approved and refer friends.</a:t>
            </a:r>
            <a:endParaRPr sz="3360"/>
          </a:p>
          <a:p>
            <a:pPr indent="-281940" lvl="0" marL="457200" rtl="0" algn="l">
              <a:lnSpc>
                <a:spcPct val="115000"/>
              </a:lnSpc>
              <a:spcBef>
                <a:spcPts val="0"/>
              </a:spcBef>
              <a:spcAft>
                <a:spcPts val="0"/>
              </a:spcAft>
              <a:buSzPct val="100000"/>
              <a:buAutoNum type="arabicPeriod"/>
            </a:pPr>
            <a:r>
              <a:rPr lang="id" sz="3360"/>
              <a:t>Allo Prime balance reward of up to IDR 200,000 per referral</a:t>
            </a:r>
            <a:endParaRPr sz="3360"/>
          </a:p>
          <a:p>
            <a:pPr indent="-281940" lvl="0" marL="457200" rtl="0" algn="l">
              <a:lnSpc>
                <a:spcPct val="115000"/>
              </a:lnSpc>
              <a:spcBef>
                <a:spcPts val="0"/>
              </a:spcBef>
              <a:spcAft>
                <a:spcPts val="0"/>
              </a:spcAft>
              <a:buSzPct val="100000"/>
              <a:buAutoNum type="arabicPeriod"/>
            </a:pPr>
            <a:r>
              <a:rPr lang="id" sz="3360"/>
              <a:t>Allo Prime balance reward of IDR 50,000 for successful referral recipients who apply for Allo PayLater &amp; activate it.</a:t>
            </a:r>
            <a:endParaRPr sz="3360"/>
          </a:p>
          <a:p>
            <a:pPr indent="-281940" lvl="0" marL="457200" rtl="0" algn="l">
              <a:lnSpc>
                <a:spcPct val="115000"/>
              </a:lnSpc>
              <a:spcBef>
                <a:spcPts val="0"/>
              </a:spcBef>
              <a:spcAft>
                <a:spcPts val="0"/>
              </a:spcAft>
              <a:buSzPct val="100000"/>
              <a:buAutoNum type="arabicPeriod"/>
            </a:pPr>
            <a:r>
              <a:rPr lang="id" sz="3360"/>
              <a:t>The balance will be given a maximum of 14 working days after the customer submits their application and activates it.</a:t>
            </a:r>
            <a:endParaRPr sz="3360"/>
          </a:p>
          <a:p>
            <a:pPr indent="-281940" lvl="0" marL="457200" rtl="0" algn="l">
              <a:lnSpc>
                <a:spcPct val="115000"/>
              </a:lnSpc>
              <a:spcBef>
                <a:spcPts val="0"/>
              </a:spcBef>
              <a:spcAft>
                <a:spcPts val="0"/>
              </a:spcAft>
              <a:buSzPct val="100000"/>
              <a:buAutoNum type="arabicPeriod"/>
            </a:pPr>
            <a:r>
              <a:rPr lang="id" sz="3360"/>
              <a:t>The reward will be paid if the referral recipient is approved with a limit of &gt;Rp1 million</a:t>
            </a:r>
            <a:endParaRPr sz="3360"/>
          </a:p>
          <a:p>
            <a:pPr indent="-281940" lvl="0" marL="457200" rtl="0" algn="l">
              <a:lnSpc>
                <a:spcPct val="115000"/>
              </a:lnSpc>
              <a:spcBef>
                <a:spcPts val="0"/>
              </a:spcBef>
              <a:spcAft>
                <a:spcPts val="0"/>
              </a:spcAft>
              <a:buSzPct val="100000"/>
              <a:buAutoNum type="arabicPeriod"/>
            </a:pPr>
            <a:r>
              <a:rPr lang="id" sz="3360"/>
              <a:t>This program is free of charge.</a:t>
            </a:r>
            <a:endParaRPr sz="3360"/>
          </a:p>
          <a:p>
            <a:pPr indent="-281940" lvl="0" marL="457200" rtl="0" algn="l">
              <a:lnSpc>
                <a:spcPct val="115000"/>
              </a:lnSpc>
              <a:spcBef>
                <a:spcPts val="0"/>
              </a:spcBef>
              <a:spcAft>
                <a:spcPts val="0"/>
              </a:spcAft>
              <a:buSzPct val="100000"/>
              <a:buAutoNum type="arabicPeriod"/>
            </a:pPr>
            <a:r>
              <a:rPr lang="id" sz="3360"/>
              <a:t>Allo Bank reserves the right to change the Terms and Conditions of this program if deemed necessary by providing prior information through the Allo Bank website, application, and social media accounts.</a:t>
            </a:r>
            <a:endParaRPr sz="3360"/>
          </a:p>
          <a:p>
            <a:pPr indent="-281940" lvl="0" marL="457200" rtl="0" algn="l">
              <a:lnSpc>
                <a:spcPct val="115000"/>
              </a:lnSpc>
              <a:spcBef>
                <a:spcPts val="0"/>
              </a:spcBef>
              <a:spcAft>
                <a:spcPts val="0"/>
              </a:spcAft>
              <a:buSzPct val="100000"/>
              <a:buAutoNum type="arabicPeriod"/>
            </a:pPr>
            <a:r>
              <a:rPr lang="id" sz="3360"/>
              <a:t>Decisions, provisions, or changes to provisions made by Allo Bank are final and binding.</a:t>
            </a:r>
            <a:endParaRPr sz="3360"/>
          </a:p>
          <a:p>
            <a:pPr indent="-281940" lvl="0" marL="457200" rtl="0" algn="l">
              <a:lnSpc>
                <a:spcPct val="115000"/>
              </a:lnSpc>
              <a:spcBef>
                <a:spcPts val="0"/>
              </a:spcBef>
              <a:spcAft>
                <a:spcPts val="0"/>
              </a:spcAft>
              <a:buSzPct val="100000"/>
              <a:buAutoNum type="arabicPeriod"/>
            </a:pPr>
            <a:r>
              <a:rPr lang="id" sz="3360"/>
              <a:t>By participating in this promotional program, users are deemed to understand and agree to all applicable terms and conditions.</a:t>
            </a:r>
            <a:endParaRPr sz="3360"/>
          </a:p>
          <a:p>
            <a:pPr indent="-281940" lvl="0" marL="457200" rtl="0" algn="l">
              <a:lnSpc>
                <a:spcPct val="115000"/>
              </a:lnSpc>
              <a:spcBef>
                <a:spcPts val="0"/>
              </a:spcBef>
              <a:spcAft>
                <a:spcPts val="0"/>
              </a:spcAft>
              <a:buSzPct val="100000"/>
              <a:buAutoNum type="arabicPeriod"/>
            </a:pPr>
            <a:r>
              <a:rPr lang="id" sz="3360"/>
              <a:t>Allo Bank reserves the right to cancel the promotion if there is any indication of fraud or violation of the terms and conditions of this promotion.</a:t>
            </a:r>
            <a:endParaRPr sz="3360"/>
          </a:p>
          <a:p>
            <a:pPr indent="-281940" lvl="0" marL="457200" rtl="0" algn="l">
              <a:lnSpc>
                <a:spcPct val="115000"/>
              </a:lnSpc>
              <a:spcBef>
                <a:spcPts val="0"/>
              </a:spcBef>
              <a:spcAft>
                <a:spcPts val="0"/>
              </a:spcAft>
              <a:buSzPct val="100000"/>
              <a:buAutoNum type="arabicPeriod"/>
            </a:pPr>
            <a:r>
              <a:rPr lang="id" sz="3360"/>
              <a:t>These Terms and Conditions have been aligned with applicable laws and regulations, including those of the Financial Services Authority.  </a:t>
            </a:r>
            <a:endParaRPr sz="3360"/>
          </a:p>
          <a:p>
            <a:pPr indent="0" lvl="0" marL="0" rtl="0" algn="l">
              <a:lnSpc>
                <a:spcPct val="115000"/>
              </a:lnSpc>
              <a:spcBef>
                <a:spcPts val="1200"/>
              </a:spcBef>
              <a:spcAft>
                <a:spcPts val="0"/>
              </a:spcAft>
              <a:buClr>
                <a:schemeClr val="dk1"/>
              </a:buClr>
              <a:buSzPct val="66666"/>
              <a:buFont typeface="Arial"/>
              <a:buNone/>
            </a:pPr>
            <a:r>
              <a:t/>
            </a:r>
            <a:endParaRPr sz="1200"/>
          </a:p>
          <a:p>
            <a:pPr indent="0" lvl="0" marL="0" rtl="0" algn="l">
              <a:lnSpc>
                <a:spcPct val="115000"/>
              </a:lnSpc>
              <a:spcBef>
                <a:spcPts val="1200"/>
              </a:spcBef>
              <a:spcAft>
                <a:spcPts val="1200"/>
              </a:spcAft>
              <a:buNone/>
            </a:pPr>
            <a:r>
              <a:t/>
            </a:r>
            <a:endParaRPr sz="1200"/>
          </a:p>
        </p:txBody>
      </p:sp>
      <p:pic>
        <p:nvPicPr>
          <p:cNvPr id="136" name="Google Shape;136;p22"/>
          <p:cNvPicPr preferRelativeResize="0"/>
          <p:nvPr/>
        </p:nvPicPr>
        <p:blipFill>
          <a:blip r:embed="rId3">
            <a:alphaModFix/>
          </a:blip>
          <a:stretch>
            <a:fillRect/>
          </a:stretch>
        </p:blipFill>
        <p:spPr>
          <a:xfrm>
            <a:off x="1311600" y="854625"/>
            <a:ext cx="900000" cy="601575"/>
          </a:xfrm>
          <a:prstGeom prst="rect">
            <a:avLst/>
          </a:prstGeom>
          <a:noFill/>
          <a:ln>
            <a:noFill/>
          </a:ln>
        </p:spPr>
      </p:pic>
      <p:pic>
        <p:nvPicPr>
          <p:cNvPr id="137" name="Google Shape;137;p22"/>
          <p:cNvPicPr preferRelativeResize="0"/>
          <p:nvPr/>
        </p:nvPicPr>
        <p:blipFill>
          <a:blip r:embed="rId4">
            <a:alphaModFix/>
          </a:blip>
          <a:stretch>
            <a:fillRect/>
          </a:stretch>
        </p:blipFill>
        <p:spPr>
          <a:xfrm>
            <a:off x="6072450" y="743605"/>
            <a:ext cx="900001" cy="52348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3"/>
          <p:cNvSpPr txBox="1"/>
          <p:nvPr>
            <p:ph type="title"/>
          </p:nvPr>
        </p:nvSpPr>
        <p:spPr>
          <a:xfrm>
            <a:off x="311700" y="165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d"/>
              <a:t>Terms and Condition</a:t>
            </a:r>
            <a:endParaRPr/>
          </a:p>
        </p:txBody>
      </p:sp>
      <p:sp>
        <p:nvSpPr>
          <p:cNvPr id="143" name="Google Shape;143;p23"/>
          <p:cNvSpPr txBox="1"/>
          <p:nvPr>
            <p:ph idx="1" type="body"/>
          </p:nvPr>
        </p:nvSpPr>
        <p:spPr>
          <a:xfrm>
            <a:off x="311700" y="1382375"/>
            <a:ext cx="40869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SzPts val="600"/>
              <a:buNone/>
            </a:pPr>
            <a:r>
              <a:rPr b="1" lang="id" sz="1000">
                <a:latin typeface="Calibri"/>
                <a:ea typeface="Calibri"/>
                <a:cs typeface="Calibri"/>
                <a:sym typeface="Calibri"/>
              </a:rPr>
              <a:t>Syarat &amp; Ketentuan program:</a:t>
            </a:r>
            <a:endParaRPr b="1" sz="1000">
              <a:latin typeface="Calibri"/>
              <a:ea typeface="Calibri"/>
              <a:cs typeface="Calibri"/>
              <a:sym typeface="Calibri"/>
            </a:endParaRPr>
          </a:p>
          <a:p>
            <a:pPr indent="-292100" lvl="0" marL="457200" rtl="0" algn="l">
              <a:lnSpc>
                <a:spcPct val="70000"/>
              </a:lnSpc>
              <a:spcBef>
                <a:spcPts val="1200"/>
              </a:spcBef>
              <a:spcAft>
                <a:spcPts val="0"/>
              </a:spcAft>
              <a:buSzPts val="1000"/>
              <a:buFont typeface="Calibri"/>
              <a:buAutoNum type="arabicPeriod"/>
            </a:pPr>
            <a:r>
              <a:rPr lang="id" sz="1000">
                <a:latin typeface="Calibri"/>
                <a:ea typeface="Calibri"/>
                <a:cs typeface="Calibri"/>
                <a:sym typeface="Calibri"/>
              </a:rPr>
              <a:t>Saldo berlaku untuk nasabah yang memberikan referral dan penerima referral berhasil untuk Apply Allo PayLater</a:t>
            </a:r>
            <a:endParaRPr sz="1000">
              <a:latin typeface="Calibri"/>
              <a:ea typeface="Calibri"/>
              <a:cs typeface="Calibri"/>
              <a:sym typeface="Calibri"/>
            </a:endParaRPr>
          </a:p>
          <a:p>
            <a:pPr indent="-292100" lvl="0" marL="457200" rtl="0" algn="l">
              <a:spcBef>
                <a:spcPts val="0"/>
              </a:spcBef>
              <a:spcAft>
                <a:spcPts val="0"/>
              </a:spcAft>
              <a:buSzPts val="1000"/>
              <a:buFont typeface="Calibri"/>
              <a:buAutoNum type="arabicPeriod"/>
            </a:pPr>
            <a:r>
              <a:rPr lang="id" sz="1000">
                <a:latin typeface="Calibri"/>
                <a:ea typeface="Calibri"/>
                <a:cs typeface="Calibri"/>
                <a:sym typeface="Calibri"/>
              </a:rPr>
              <a:t>hadiah akan dikirimkan apabila penerima referral di setujui dengan limit &gt;Rp1Jt</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AutoNum type="arabicPeriod"/>
            </a:pPr>
            <a:r>
              <a:rPr lang="id" sz="1000">
                <a:latin typeface="Calibri"/>
                <a:ea typeface="Calibri"/>
                <a:cs typeface="Calibri"/>
                <a:sym typeface="Calibri"/>
              </a:rPr>
              <a:t>Penerima referral akan mendapatkan saldo apabila berhasil Apply Allo PayLater &amp; aktivasi</a:t>
            </a:r>
            <a:endParaRPr sz="1000">
              <a:latin typeface="Calibri"/>
              <a:ea typeface="Calibri"/>
              <a:cs typeface="Calibri"/>
              <a:sym typeface="Calibri"/>
            </a:endParaRPr>
          </a:p>
          <a:p>
            <a:pPr indent="-292100" lvl="0" marL="457200" rtl="0" algn="l">
              <a:spcBef>
                <a:spcPts val="0"/>
              </a:spcBef>
              <a:spcAft>
                <a:spcPts val="0"/>
              </a:spcAft>
              <a:buSzPts val="1000"/>
              <a:buFont typeface="Calibri"/>
              <a:buAutoNum type="arabicPeriod"/>
            </a:pPr>
            <a:r>
              <a:rPr lang="id" sz="1000">
                <a:latin typeface="Calibri"/>
                <a:ea typeface="Calibri"/>
                <a:cs typeface="Calibri"/>
                <a:sym typeface="Calibri"/>
              </a:rPr>
              <a:t>Saldo akan diberikan maksimum 14  hari kerja  setelah nasabah melakukan pengaktivan</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AutoNum type="arabicPeriod"/>
            </a:pPr>
            <a:r>
              <a:rPr lang="id" sz="1000">
                <a:latin typeface="Calibri"/>
                <a:ea typeface="Calibri"/>
                <a:cs typeface="Calibri"/>
                <a:sym typeface="Calibri"/>
              </a:rPr>
              <a:t>periode program dari 30 Juni 2025 - 6 Juli 2025</a:t>
            </a:r>
            <a:endParaRPr sz="1000">
              <a:latin typeface="Calibri"/>
              <a:ea typeface="Calibri"/>
              <a:cs typeface="Calibri"/>
              <a:sym typeface="Calibri"/>
            </a:endParaRPr>
          </a:p>
          <a:p>
            <a:pPr indent="0" lvl="0" marL="0" rtl="0" algn="l">
              <a:lnSpc>
                <a:spcPct val="70000"/>
              </a:lnSpc>
              <a:spcBef>
                <a:spcPts val="1200"/>
              </a:spcBef>
              <a:spcAft>
                <a:spcPts val="0"/>
              </a:spcAft>
              <a:buSzPts val="600"/>
              <a:buNone/>
            </a:pPr>
            <a:r>
              <a:rPr lang="id" sz="1000">
                <a:latin typeface="Calibri"/>
                <a:ea typeface="Calibri"/>
                <a:cs typeface="Calibri"/>
                <a:sym typeface="Calibri"/>
              </a:rPr>
              <a:t>Bilamana kamu memiliki pertanyaan, silahkan hubungi:</a:t>
            </a:r>
            <a:endParaRPr sz="1000">
              <a:latin typeface="Calibri"/>
              <a:ea typeface="Calibri"/>
              <a:cs typeface="Calibri"/>
              <a:sym typeface="Calibri"/>
            </a:endParaRPr>
          </a:p>
          <a:p>
            <a:pPr indent="-292100" lvl="0" marL="457200" rtl="0" algn="l">
              <a:lnSpc>
                <a:spcPct val="70000"/>
              </a:lnSpc>
              <a:spcBef>
                <a:spcPts val="1200"/>
              </a:spcBef>
              <a:spcAft>
                <a:spcPts val="0"/>
              </a:spcAft>
              <a:buSzPts val="1000"/>
              <a:buFont typeface="Calibri"/>
              <a:buChar char="●"/>
            </a:pPr>
            <a:r>
              <a:rPr lang="id" sz="1000">
                <a:latin typeface="Calibri"/>
                <a:ea typeface="Calibri"/>
                <a:cs typeface="Calibri"/>
                <a:sym typeface="Calibri"/>
              </a:rPr>
              <a:t>CS Allo Bank &amp; Jam operasional</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Char char="●"/>
            </a:pPr>
            <a:r>
              <a:rPr lang="id" sz="1000">
                <a:latin typeface="Calibri"/>
                <a:ea typeface="Calibri"/>
                <a:cs typeface="Calibri"/>
                <a:sym typeface="Calibri"/>
              </a:rPr>
              <a:t>Email: allocare@allobank.com</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Char char="●"/>
            </a:pPr>
            <a:r>
              <a:rPr lang="id" sz="1000">
                <a:latin typeface="Calibri"/>
                <a:ea typeface="Calibri"/>
                <a:cs typeface="Calibri"/>
                <a:sym typeface="Calibri"/>
              </a:rPr>
              <a:t>Call Center : 080 4110 4110</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Char char="●"/>
            </a:pPr>
            <a:r>
              <a:rPr lang="id" sz="1000">
                <a:latin typeface="Calibri"/>
                <a:ea typeface="Calibri"/>
                <a:cs typeface="Calibri"/>
                <a:sym typeface="Calibri"/>
              </a:rPr>
              <a:t>Whatsapp: 0822 0822 4110</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Char char="●"/>
            </a:pPr>
            <a:r>
              <a:rPr lang="id" sz="1000">
                <a:latin typeface="Calibri"/>
                <a:ea typeface="Calibri"/>
                <a:cs typeface="Calibri"/>
                <a:sym typeface="Calibri"/>
              </a:rPr>
              <a:t>Jam operasional: 24 jam sehari dan 7 hari dalam seminggu</a:t>
            </a:r>
            <a:endParaRPr sz="1000">
              <a:latin typeface="Calibri"/>
              <a:ea typeface="Calibri"/>
              <a:cs typeface="Calibri"/>
              <a:sym typeface="Calibri"/>
            </a:endParaRPr>
          </a:p>
        </p:txBody>
      </p:sp>
      <p:sp>
        <p:nvSpPr>
          <p:cNvPr id="144" name="Google Shape;144;p23"/>
          <p:cNvSpPr txBox="1"/>
          <p:nvPr>
            <p:ph idx="1" type="body"/>
          </p:nvPr>
        </p:nvSpPr>
        <p:spPr>
          <a:xfrm>
            <a:off x="4799950" y="1440825"/>
            <a:ext cx="3862800" cy="3416400"/>
          </a:xfrm>
          <a:prstGeom prst="rect">
            <a:avLst/>
          </a:prstGeom>
        </p:spPr>
        <p:txBody>
          <a:bodyPr anchorCtr="0" anchor="t" bIns="91425" lIns="91425" spcFirstLastPara="1" rIns="91425" wrap="square" tIns="91425">
            <a:noAutofit/>
          </a:bodyPr>
          <a:lstStyle/>
          <a:p>
            <a:pPr indent="0" lvl="0" marL="0" rtl="0" algn="l">
              <a:lnSpc>
                <a:spcPct val="70000"/>
              </a:lnSpc>
              <a:spcBef>
                <a:spcPts val="0"/>
              </a:spcBef>
              <a:spcAft>
                <a:spcPts val="0"/>
              </a:spcAft>
              <a:buClr>
                <a:schemeClr val="dk1"/>
              </a:buClr>
              <a:buSzPts val="800"/>
              <a:buFont typeface="Arial"/>
              <a:buNone/>
            </a:pPr>
            <a:r>
              <a:rPr b="1" lang="id" sz="1000">
                <a:latin typeface="Calibri"/>
                <a:ea typeface="Calibri"/>
                <a:cs typeface="Calibri"/>
                <a:sym typeface="Calibri"/>
              </a:rPr>
              <a:t>Coupon Terms &amp; Conditions:</a:t>
            </a:r>
            <a:endParaRPr b="1" sz="1000">
              <a:latin typeface="Calibri"/>
              <a:ea typeface="Calibri"/>
              <a:cs typeface="Calibri"/>
              <a:sym typeface="Calibri"/>
            </a:endParaRPr>
          </a:p>
          <a:p>
            <a:pPr indent="-292100" lvl="0" marL="457200" rtl="0" algn="l">
              <a:lnSpc>
                <a:spcPct val="70000"/>
              </a:lnSpc>
              <a:spcBef>
                <a:spcPts val="1200"/>
              </a:spcBef>
              <a:spcAft>
                <a:spcPts val="0"/>
              </a:spcAft>
              <a:buSzPts val="1000"/>
              <a:buFont typeface="Calibri"/>
              <a:buAutoNum type="arabicPeriod"/>
            </a:pPr>
            <a:r>
              <a:rPr lang="id" sz="1000">
                <a:latin typeface="Calibri"/>
                <a:ea typeface="Calibri"/>
                <a:cs typeface="Calibri"/>
                <a:sym typeface="Calibri"/>
              </a:rPr>
              <a:t>The balance applies to customers who provide referrals and successful referral recipients who apply for Allo PayLater.</a:t>
            </a:r>
            <a:endParaRPr sz="1000">
              <a:latin typeface="Calibri"/>
              <a:ea typeface="Calibri"/>
              <a:cs typeface="Calibri"/>
              <a:sym typeface="Calibri"/>
            </a:endParaRPr>
          </a:p>
          <a:p>
            <a:pPr indent="-292100" lvl="0" marL="457200" rtl="0" algn="l">
              <a:spcBef>
                <a:spcPts val="0"/>
              </a:spcBef>
              <a:spcAft>
                <a:spcPts val="0"/>
              </a:spcAft>
              <a:buSzPts val="1000"/>
              <a:buFont typeface="Calibri"/>
              <a:buAutoNum type="arabicPeriod"/>
            </a:pPr>
            <a:r>
              <a:rPr lang="id" sz="1000">
                <a:latin typeface="Calibri"/>
                <a:ea typeface="Calibri"/>
                <a:cs typeface="Calibri"/>
                <a:sym typeface="Calibri"/>
              </a:rPr>
              <a:t>The reward will be paid if the referral recipient is approved with a limit of &gt;Rp1 million</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AutoNum type="arabicPeriod"/>
            </a:pPr>
            <a:r>
              <a:rPr lang="id" sz="1000">
                <a:latin typeface="Calibri"/>
                <a:ea typeface="Calibri"/>
                <a:cs typeface="Calibri"/>
                <a:sym typeface="Calibri"/>
              </a:rPr>
              <a:t>Referral recipients will receive a balance if they successfully apply for Allo PayLater and activate it.</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AutoNum type="arabicPeriod"/>
            </a:pPr>
            <a:r>
              <a:rPr lang="id" sz="1000">
                <a:latin typeface="Calibri"/>
                <a:ea typeface="Calibri"/>
                <a:cs typeface="Calibri"/>
                <a:sym typeface="Calibri"/>
              </a:rPr>
              <a:t>The balance will be given a maximum of 14 working days after the customer activates it.</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AutoNum type="arabicPeriod"/>
            </a:pPr>
            <a:r>
              <a:rPr lang="id" sz="1000">
                <a:latin typeface="Calibri"/>
                <a:ea typeface="Calibri"/>
                <a:cs typeface="Calibri"/>
                <a:sym typeface="Calibri"/>
              </a:rPr>
              <a:t>The program period is from June 30 - 6 July,2025.</a:t>
            </a:r>
            <a:endParaRPr sz="1000">
              <a:latin typeface="Calibri"/>
              <a:ea typeface="Calibri"/>
              <a:cs typeface="Calibri"/>
              <a:sym typeface="Calibri"/>
            </a:endParaRPr>
          </a:p>
          <a:p>
            <a:pPr indent="0" lvl="0" marL="0" rtl="0" algn="l">
              <a:lnSpc>
                <a:spcPct val="70000"/>
              </a:lnSpc>
              <a:spcBef>
                <a:spcPts val="1200"/>
              </a:spcBef>
              <a:spcAft>
                <a:spcPts val="0"/>
              </a:spcAft>
              <a:buClr>
                <a:schemeClr val="dk1"/>
              </a:buClr>
              <a:buSzPts val="800"/>
              <a:buFont typeface="Arial"/>
              <a:buNone/>
            </a:pPr>
            <a:r>
              <a:rPr lang="id" sz="1000">
                <a:latin typeface="Calibri"/>
                <a:ea typeface="Calibri"/>
                <a:cs typeface="Calibri"/>
                <a:sym typeface="Calibri"/>
              </a:rPr>
              <a:t>Should you have any questions, please contact:</a:t>
            </a:r>
            <a:endParaRPr sz="1000">
              <a:latin typeface="Calibri"/>
              <a:ea typeface="Calibri"/>
              <a:cs typeface="Calibri"/>
              <a:sym typeface="Calibri"/>
            </a:endParaRPr>
          </a:p>
          <a:p>
            <a:pPr indent="-292100" lvl="0" marL="457200" rtl="0" algn="l">
              <a:lnSpc>
                <a:spcPct val="70000"/>
              </a:lnSpc>
              <a:spcBef>
                <a:spcPts val="1200"/>
              </a:spcBef>
              <a:spcAft>
                <a:spcPts val="0"/>
              </a:spcAft>
              <a:buSzPts val="1000"/>
              <a:buFont typeface="Calibri"/>
              <a:buChar char="●"/>
            </a:pPr>
            <a:r>
              <a:rPr lang="id" sz="1000">
                <a:latin typeface="Calibri"/>
                <a:ea typeface="Calibri"/>
                <a:cs typeface="Calibri"/>
                <a:sym typeface="Calibri"/>
              </a:rPr>
              <a:t>Allo CS Bank &amp; Operating Hours</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Char char="●"/>
            </a:pPr>
            <a:r>
              <a:rPr lang="id" sz="1000">
                <a:latin typeface="Calibri"/>
                <a:ea typeface="Calibri"/>
                <a:cs typeface="Calibri"/>
                <a:sym typeface="Calibri"/>
              </a:rPr>
              <a:t>Email: allocare@allobank.com</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Char char="●"/>
            </a:pPr>
            <a:r>
              <a:rPr lang="id" sz="1000">
                <a:latin typeface="Calibri"/>
                <a:ea typeface="Calibri"/>
                <a:cs typeface="Calibri"/>
                <a:sym typeface="Calibri"/>
              </a:rPr>
              <a:t>Call Center: 080 4110 4110</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Char char="●"/>
            </a:pPr>
            <a:r>
              <a:rPr lang="id" sz="1000">
                <a:latin typeface="Calibri"/>
                <a:ea typeface="Calibri"/>
                <a:cs typeface="Calibri"/>
                <a:sym typeface="Calibri"/>
              </a:rPr>
              <a:t>Whatsapp: 0822 0822 4110</a:t>
            </a:r>
            <a:endParaRPr sz="1000">
              <a:latin typeface="Calibri"/>
              <a:ea typeface="Calibri"/>
              <a:cs typeface="Calibri"/>
              <a:sym typeface="Calibri"/>
            </a:endParaRPr>
          </a:p>
          <a:p>
            <a:pPr indent="-292100" lvl="0" marL="457200" rtl="0" algn="l">
              <a:lnSpc>
                <a:spcPct val="70000"/>
              </a:lnSpc>
              <a:spcBef>
                <a:spcPts val="0"/>
              </a:spcBef>
              <a:spcAft>
                <a:spcPts val="0"/>
              </a:spcAft>
              <a:buSzPts val="1000"/>
              <a:buFont typeface="Calibri"/>
              <a:buChar char="●"/>
            </a:pPr>
            <a:r>
              <a:rPr lang="id" sz="1000">
                <a:latin typeface="Calibri"/>
                <a:ea typeface="Calibri"/>
                <a:cs typeface="Calibri"/>
                <a:sym typeface="Calibri"/>
              </a:rPr>
              <a:t>Operating hours: 24 hours a day and 7 days a week</a:t>
            </a:r>
            <a:endParaRPr sz="1000">
              <a:latin typeface="Calibri"/>
              <a:ea typeface="Calibri"/>
              <a:cs typeface="Calibri"/>
              <a:sym typeface="Calibri"/>
            </a:endParaRPr>
          </a:p>
        </p:txBody>
      </p:sp>
      <p:pic>
        <p:nvPicPr>
          <p:cNvPr id="145" name="Google Shape;145;p23"/>
          <p:cNvPicPr preferRelativeResize="0"/>
          <p:nvPr/>
        </p:nvPicPr>
        <p:blipFill>
          <a:blip r:embed="rId3">
            <a:alphaModFix/>
          </a:blip>
          <a:stretch>
            <a:fillRect/>
          </a:stretch>
        </p:blipFill>
        <p:spPr>
          <a:xfrm>
            <a:off x="1305775" y="759438"/>
            <a:ext cx="900000" cy="601575"/>
          </a:xfrm>
          <a:prstGeom prst="rect">
            <a:avLst/>
          </a:prstGeom>
          <a:noFill/>
          <a:ln>
            <a:noFill/>
          </a:ln>
        </p:spPr>
      </p:pic>
      <p:pic>
        <p:nvPicPr>
          <p:cNvPr id="146" name="Google Shape;146;p23"/>
          <p:cNvPicPr preferRelativeResize="0"/>
          <p:nvPr/>
        </p:nvPicPr>
        <p:blipFill>
          <a:blip r:embed="rId4">
            <a:alphaModFix/>
          </a:blip>
          <a:stretch>
            <a:fillRect/>
          </a:stretch>
        </p:blipFill>
        <p:spPr>
          <a:xfrm>
            <a:off x="6127325" y="680855"/>
            <a:ext cx="900001" cy="52348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